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  <p:sldMasterId id="2147483701" r:id="rId3"/>
    <p:sldMasterId id="2147483699" r:id="rId4"/>
    <p:sldMasterId id="2147483700" r:id="rId5"/>
    <p:sldMasterId id="2147483683" r:id="rId6"/>
    <p:sldMasterId id="2147483715" r:id="rId7"/>
  </p:sldMasterIdLst>
  <p:notesMasterIdLst>
    <p:notesMasterId r:id="rId27"/>
  </p:notesMasterIdLst>
  <p:sldIdLst>
    <p:sldId id="322" r:id="rId8"/>
    <p:sldId id="32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8" r:id="rId19"/>
    <p:sldId id="319" r:id="rId20"/>
    <p:sldId id="324" r:id="rId21"/>
    <p:sldId id="314" r:id="rId22"/>
    <p:sldId id="315" r:id="rId23"/>
    <p:sldId id="316" r:id="rId24"/>
    <p:sldId id="317" r:id="rId25"/>
    <p:sldId id="280" r:id="rId2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>
            <p14:sldId id="322"/>
          </p14:sldIdLst>
        </p14:section>
        <p14:section name="章节页" id="{FD05EE94-C931-8C4B-83A2-004B32AA1207}">
          <p14:sldIdLst>
            <p14:sldId id="32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8"/>
            <p14:sldId id="319"/>
            <p14:sldId id="324"/>
            <p14:sldId id="314"/>
            <p14:sldId id="315"/>
            <p14:sldId id="316"/>
            <p14:sldId id="317"/>
            <p14:sldId id="280"/>
          </p14:sldIdLst>
        </p14:section>
        <p14:section name="结束页" id="{3F9D54A7-3BE2-2540-BB4C-DFE5509085F3}">
          <p14:sldIdLst/>
        </p14:section>
      </p14:sectionLst>
    </p:ext>
    <p:ext uri="{EFAFB233-063F-42B5-8137-9DF3F51BA10A}">
      <p15:sldGuideLst xmlns:p15="http://schemas.microsoft.com/office/powerpoint/2012/main">
        <p15:guide id="4" orient="horz" pos="411" userDrawn="1">
          <p15:clr>
            <a:srgbClr val="A4A3A4"/>
          </p15:clr>
        </p15:guide>
        <p15:guide id="5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4F4"/>
    <a:srgbClr val="1D1D1B"/>
    <a:srgbClr val="9CB3DF"/>
    <a:srgbClr val="94ADDD"/>
    <a:srgbClr val="72B2F2"/>
    <a:srgbClr val="FAFAFA"/>
    <a:srgbClr val="EA002F"/>
    <a:srgbClr val="929292"/>
    <a:srgbClr val="000000"/>
    <a:srgbClr val="AE0D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5"/>
    <p:restoredTop sz="96301" autoAdjust="0"/>
  </p:normalViewPr>
  <p:slideViewPr>
    <p:cSldViewPr snapToGrid="0" snapToObjects="1">
      <p:cViewPr varScale="1">
        <p:scale>
          <a:sx n="154" d="100"/>
          <a:sy n="154" d="100"/>
        </p:scale>
        <p:origin x="402" y="150"/>
      </p:cViewPr>
      <p:guideLst>
        <p:guide orient="horz" pos="411"/>
        <p:guide pos="2880"/>
      </p:guideLst>
    </p:cSldViewPr>
  </p:slideViewPr>
  <p:outlineViewPr>
    <p:cViewPr>
      <p:scale>
        <a:sx n="33" d="100"/>
        <a:sy n="33" d="100"/>
      </p:scale>
      <p:origin x="0" y="-10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D124C5-476A-584D-979F-B491BDFD780B}" type="doc">
      <dgm:prSet loTypeId="urn:microsoft.com/office/officeart/2005/8/layout/cycle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FF8B460-5F21-2049-913C-389AF3A00232}">
      <dgm:prSet phldrT="[文本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sz="2000" dirty="0" smtClean="0">
              <a:latin typeface="微软雅黑"/>
              <a:ea typeface="微软雅黑"/>
              <a:cs typeface="微软雅黑"/>
            </a:rPr>
            <a:t>客户需求</a:t>
          </a:r>
          <a:endParaRPr lang="zh-CN" altLang="en-US" sz="2000" dirty="0">
            <a:latin typeface="微软雅黑"/>
            <a:ea typeface="微软雅黑"/>
            <a:cs typeface="微软雅黑"/>
          </a:endParaRPr>
        </a:p>
      </dgm:t>
    </dgm:pt>
    <dgm:pt modelId="{1C8E110F-5911-6746-8422-0206F587DE05}" type="parTrans" cxnId="{443605D9-0CD3-B64C-B2BF-86618C73CD7E}">
      <dgm:prSet/>
      <dgm:spPr/>
      <dgm:t>
        <a:bodyPr/>
        <a:lstStyle/>
        <a:p>
          <a:endParaRPr lang="zh-CN" altLang="en-US"/>
        </a:p>
      </dgm:t>
    </dgm:pt>
    <dgm:pt modelId="{54813EB7-62E5-6540-B4C3-3F8BFDD5F54D}" type="sibTrans" cxnId="{443605D9-0CD3-B64C-B2BF-86618C73CD7E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zh-CN" altLang="en-US"/>
        </a:p>
      </dgm:t>
    </dgm:pt>
    <dgm:pt modelId="{3B8CB45C-5EFE-AD4A-B81F-2B9DBCD7B05C}">
      <dgm:prSet phldrT="[文本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sz="2000" dirty="0" smtClean="0">
              <a:latin typeface="微软雅黑"/>
              <a:ea typeface="微软雅黑"/>
              <a:cs typeface="微软雅黑"/>
            </a:rPr>
            <a:t>设计</a:t>
          </a:r>
          <a:endParaRPr lang="zh-CN" altLang="en-US" sz="2000" dirty="0">
            <a:latin typeface="微软雅黑"/>
            <a:ea typeface="微软雅黑"/>
            <a:cs typeface="微软雅黑"/>
          </a:endParaRPr>
        </a:p>
      </dgm:t>
    </dgm:pt>
    <dgm:pt modelId="{2B570F19-C516-9949-A71A-BFCC38F62291}" type="parTrans" cxnId="{85978ED2-51E1-DE47-8E5A-469A0F55FFA5}">
      <dgm:prSet/>
      <dgm:spPr/>
      <dgm:t>
        <a:bodyPr/>
        <a:lstStyle/>
        <a:p>
          <a:endParaRPr lang="zh-CN" altLang="en-US"/>
        </a:p>
      </dgm:t>
    </dgm:pt>
    <dgm:pt modelId="{1C77C61C-CCF8-1A4A-8D17-A70A9F8EB76D}" type="sibTrans" cxnId="{85978ED2-51E1-DE47-8E5A-469A0F55FFA5}">
      <dgm:prSet/>
      <dgm:spPr/>
      <dgm:t>
        <a:bodyPr/>
        <a:lstStyle/>
        <a:p>
          <a:endParaRPr lang="zh-CN" altLang="en-US"/>
        </a:p>
      </dgm:t>
    </dgm:pt>
    <dgm:pt modelId="{C730AEF3-CCA8-7147-99F4-70C2212430F0}">
      <dgm:prSet phldrT="[文本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sz="2000" dirty="0" smtClean="0">
              <a:latin typeface="微软雅黑"/>
              <a:ea typeface="微软雅黑"/>
              <a:cs typeface="微软雅黑"/>
            </a:rPr>
            <a:t>制造</a:t>
          </a:r>
          <a:endParaRPr lang="zh-CN" altLang="en-US" sz="2000" dirty="0">
            <a:latin typeface="微软雅黑"/>
            <a:ea typeface="微软雅黑"/>
            <a:cs typeface="微软雅黑"/>
          </a:endParaRPr>
        </a:p>
      </dgm:t>
    </dgm:pt>
    <dgm:pt modelId="{646BE788-8BD8-D146-ABF8-03B655EF06A0}" type="parTrans" cxnId="{61F4A3E2-BBB6-0048-A48E-75514E8702F7}">
      <dgm:prSet/>
      <dgm:spPr/>
      <dgm:t>
        <a:bodyPr/>
        <a:lstStyle/>
        <a:p>
          <a:endParaRPr lang="zh-CN" altLang="en-US"/>
        </a:p>
      </dgm:t>
    </dgm:pt>
    <dgm:pt modelId="{8D4906A7-694D-8B42-B855-8D0C095392F4}" type="sibTrans" cxnId="{61F4A3E2-BBB6-0048-A48E-75514E8702F7}">
      <dgm:prSet/>
      <dgm:spPr/>
      <dgm:t>
        <a:bodyPr/>
        <a:lstStyle/>
        <a:p>
          <a:endParaRPr lang="zh-CN" altLang="en-US"/>
        </a:p>
      </dgm:t>
    </dgm:pt>
    <dgm:pt modelId="{68BF0135-2B31-964F-81B2-70E84EF6A1C4}">
      <dgm:prSet phldrT="[文本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sz="2000" dirty="0" smtClean="0">
              <a:latin typeface="微软雅黑"/>
              <a:ea typeface="微软雅黑"/>
              <a:cs typeface="微软雅黑"/>
            </a:rPr>
            <a:t>产业协同</a:t>
          </a:r>
          <a:endParaRPr lang="zh-CN" altLang="en-US" sz="2000" dirty="0">
            <a:latin typeface="微软雅黑"/>
            <a:ea typeface="微软雅黑"/>
            <a:cs typeface="微软雅黑"/>
          </a:endParaRPr>
        </a:p>
      </dgm:t>
    </dgm:pt>
    <dgm:pt modelId="{82C08C30-A42A-0640-B377-4CE20B3239B9}" type="parTrans" cxnId="{19B7A00E-1CC7-DB41-85DD-38677533B21F}">
      <dgm:prSet/>
      <dgm:spPr/>
      <dgm:t>
        <a:bodyPr/>
        <a:lstStyle/>
        <a:p>
          <a:endParaRPr lang="zh-CN" altLang="en-US"/>
        </a:p>
      </dgm:t>
    </dgm:pt>
    <dgm:pt modelId="{B85DC183-D82A-A647-91C1-018715E1133B}" type="sibTrans" cxnId="{19B7A00E-1CC7-DB41-85DD-38677533B21F}">
      <dgm:prSet/>
      <dgm:spPr/>
      <dgm:t>
        <a:bodyPr/>
        <a:lstStyle/>
        <a:p>
          <a:endParaRPr lang="zh-CN" altLang="en-US"/>
        </a:p>
      </dgm:t>
    </dgm:pt>
    <dgm:pt modelId="{C7399982-1C0E-CB40-A4ED-BE5043B8CBFC}">
      <dgm:prSet phldrT="[文本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CN" altLang="en-US" sz="2000" dirty="0" smtClean="0">
              <a:latin typeface="微软雅黑"/>
              <a:ea typeface="微软雅黑"/>
              <a:cs typeface="微软雅黑"/>
            </a:rPr>
            <a:t>管理运维</a:t>
          </a:r>
          <a:endParaRPr lang="zh-CN" altLang="en-US" sz="2000" dirty="0">
            <a:latin typeface="微软雅黑"/>
            <a:ea typeface="微软雅黑"/>
            <a:cs typeface="微软雅黑"/>
          </a:endParaRPr>
        </a:p>
      </dgm:t>
    </dgm:pt>
    <dgm:pt modelId="{2C53E812-DA29-4440-80FA-735F94DD2255}" type="parTrans" cxnId="{43941911-CAB2-954C-85CE-20DAB92D2756}">
      <dgm:prSet/>
      <dgm:spPr/>
      <dgm:t>
        <a:bodyPr/>
        <a:lstStyle/>
        <a:p>
          <a:endParaRPr lang="zh-CN" altLang="en-US"/>
        </a:p>
      </dgm:t>
    </dgm:pt>
    <dgm:pt modelId="{0BCDD00F-937F-BD4E-85AD-4809E628E8DB}" type="sibTrans" cxnId="{43941911-CAB2-954C-85CE-20DAB92D2756}">
      <dgm:prSet/>
      <dgm:spPr/>
      <dgm:t>
        <a:bodyPr/>
        <a:lstStyle/>
        <a:p>
          <a:endParaRPr lang="zh-CN" altLang="en-US"/>
        </a:p>
      </dgm:t>
    </dgm:pt>
    <dgm:pt modelId="{0EE91A78-0025-394F-899C-A2330A61560A}" type="pres">
      <dgm:prSet presAssocID="{2FD124C5-476A-584D-979F-B491BDFD780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AD33B77-0D3D-AB4D-B99C-41F51A76385C}" type="pres">
      <dgm:prSet presAssocID="{2FD124C5-476A-584D-979F-B491BDFD780B}" presName="cycle" presStyleCnt="0"/>
      <dgm:spPr/>
    </dgm:pt>
    <dgm:pt modelId="{6DC25C57-D3D6-3148-B895-687FE7BBB15C}" type="pres">
      <dgm:prSet presAssocID="{4FF8B460-5F21-2049-913C-389AF3A00232}" presName="nodeFirstNode" presStyleLbl="node1" presStyleIdx="0" presStyleCnt="5" custScaleX="101941" custScaleY="6622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F9294B-E16A-1B4E-A9B1-521CB839F002}" type="pres">
      <dgm:prSet presAssocID="{54813EB7-62E5-6540-B4C3-3F8BFDD5F54D}" presName="sibTransFirstNode" presStyleLbl="bgShp" presStyleIdx="0" presStyleCnt="1" custLinFactNeighborY="-1080"/>
      <dgm:spPr/>
      <dgm:t>
        <a:bodyPr/>
        <a:lstStyle/>
        <a:p>
          <a:endParaRPr lang="zh-CN" altLang="en-US"/>
        </a:p>
      </dgm:t>
    </dgm:pt>
    <dgm:pt modelId="{9BA2DD19-8CFC-9741-8F92-438EE3926C70}" type="pres">
      <dgm:prSet presAssocID="{3B8CB45C-5EFE-AD4A-B81F-2B9DBCD7B05C}" presName="nodeFollowingNodes" presStyleLbl="node1" presStyleIdx="1" presStyleCnt="5" custScaleX="68784" custScaleY="7888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EDF862-DCD4-1C44-BFBF-D83D3EABC38E}" type="pres">
      <dgm:prSet presAssocID="{C730AEF3-CCA8-7147-99F4-70C2212430F0}" presName="nodeFollowingNodes" presStyleLbl="node1" presStyleIdx="2" presStyleCnt="5" custScaleX="65127" custScaleY="5929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387BCC-4D37-0F47-9B2D-0B7951427377}" type="pres">
      <dgm:prSet presAssocID="{68BF0135-2B31-964F-81B2-70E84EF6A1C4}" presName="nodeFollowingNodes" presStyleLbl="node1" presStyleIdx="3" presStyleCnt="5" custScaleX="95165" custScaleY="557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4C07DC-D2AE-4947-AD59-084F052472E1}" type="pres">
      <dgm:prSet presAssocID="{C7399982-1C0E-CB40-A4ED-BE5043B8CBFC}" presName="nodeFollowingNodes" presStyleLbl="node1" presStyleIdx="4" presStyleCnt="5" custScaleX="99794" custScaleY="717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43605D9-0CD3-B64C-B2BF-86618C73CD7E}" srcId="{2FD124C5-476A-584D-979F-B491BDFD780B}" destId="{4FF8B460-5F21-2049-913C-389AF3A00232}" srcOrd="0" destOrd="0" parTransId="{1C8E110F-5911-6746-8422-0206F587DE05}" sibTransId="{54813EB7-62E5-6540-B4C3-3F8BFDD5F54D}"/>
    <dgm:cxn modelId="{43941911-CAB2-954C-85CE-20DAB92D2756}" srcId="{2FD124C5-476A-584D-979F-B491BDFD780B}" destId="{C7399982-1C0E-CB40-A4ED-BE5043B8CBFC}" srcOrd="4" destOrd="0" parTransId="{2C53E812-DA29-4440-80FA-735F94DD2255}" sibTransId="{0BCDD00F-937F-BD4E-85AD-4809E628E8DB}"/>
    <dgm:cxn modelId="{CDE87AE1-1BA4-487F-930B-E6FB40D232EE}" type="presOf" srcId="{2FD124C5-476A-584D-979F-B491BDFD780B}" destId="{0EE91A78-0025-394F-899C-A2330A61560A}" srcOrd="0" destOrd="0" presId="urn:microsoft.com/office/officeart/2005/8/layout/cycle3"/>
    <dgm:cxn modelId="{528FFE59-AEAC-479D-8D60-19E9348F7024}" type="presOf" srcId="{4FF8B460-5F21-2049-913C-389AF3A00232}" destId="{6DC25C57-D3D6-3148-B895-687FE7BBB15C}" srcOrd="0" destOrd="0" presId="urn:microsoft.com/office/officeart/2005/8/layout/cycle3"/>
    <dgm:cxn modelId="{E9CB986C-4734-4B56-BC93-877BCD182ACB}" type="presOf" srcId="{68BF0135-2B31-964F-81B2-70E84EF6A1C4}" destId="{48387BCC-4D37-0F47-9B2D-0B7951427377}" srcOrd="0" destOrd="0" presId="urn:microsoft.com/office/officeart/2005/8/layout/cycle3"/>
    <dgm:cxn modelId="{DC1AE9BD-2E85-4CE4-A15B-D1C52C931789}" type="presOf" srcId="{C7399982-1C0E-CB40-A4ED-BE5043B8CBFC}" destId="{634C07DC-D2AE-4947-AD59-084F052472E1}" srcOrd="0" destOrd="0" presId="urn:microsoft.com/office/officeart/2005/8/layout/cycle3"/>
    <dgm:cxn modelId="{85978ED2-51E1-DE47-8E5A-469A0F55FFA5}" srcId="{2FD124C5-476A-584D-979F-B491BDFD780B}" destId="{3B8CB45C-5EFE-AD4A-B81F-2B9DBCD7B05C}" srcOrd="1" destOrd="0" parTransId="{2B570F19-C516-9949-A71A-BFCC38F62291}" sibTransId="{1C77C61C-CCF8-1A4A-8D17-A70A9F8EB76D}"/>
    <dgm:cxn modelId="{1E71634D-7851-4026-A97C-39D9DF032553}" type="presOf" srcId="{3B8CB45C-5EFE-AD4A-B81F-2B9DBCD7B05C}" destId="{9BA2DD19-8CFC-9741-8F92-438EE3926C70}" srcOrd="0" destOrd="0" presId="urn:microsoft.com/office/officeart/2005/8/layout/cycle3"/>
    <dgm:cxn modelId="{C5A60D73-57BC-48E1-87E3-56903637E505}" type="presOf" srcId="{54813EB7-62E5-6540-B4C3-3F8BFDD5F54D}" destId="{ABF9294B-E16A-1B4E-A9B1-521CB839F002}" srcOrd="0" destOrd="0" presId="urn:microsoft.com/office/officeart/2005/8/layout/cycle3"/>
    <dgm:cxn modelId="{19B7A00E-1CC7-DB41-85DD-38677533B21F}" srcId="{2FD124C5-476A-584D-979F-B491BDFD780B}" destId="{68BF0135-2B31-964F-81B2-70E84EF6A1C4}" srcOrd="3" destOrd="0" parTransId="{82C08C30-A42A-0640-B377-4CE20B3239B9}" sibTransId="{B85DC183-D82A-A647-91C1-018715E1133B}"/>
    <dgm:cxn modelId="{61F4A3E2-BBB6-0048-A48E-75514E8702F7}" srcId="{2FD124C5-476A-584D-979F-B491BDFD780B}" destId="{C730AEF3-CCA8-7147-99F4-70C2212430F0}" srcOrd="2" destOrd="0" parTransId="{646BE788-8BD8-D146-ABF8-03B655EF06A0}" sibTransId="{8D4906A7-694D-8B42-B855-8D0C095392F4}"/>
    <dgm:cxn modelId="{F73D769B-C341-46BB-95D0-0C90C9AA37D0}" type="presOf" srcId="{C730AEF3-CCA8-7147-99F4-70C2212430F0}" destId="{3AEDF862-DCD4-1C44-BFBF-D83D3EABC38E}" srcOrd="0" destOrd="0" presId="urn:microsoft.com/office/officeart/2005/8/layout/cycle3"/>
    <dgm:cxn modelId="{A95B4865-96BD-48C6-BDF8-8824E60932A7}" type="presParOf" srcId="{0EE91A78-0025-394F-899C-A2330A61560A}" destId="{AAD33B77-0D3D-AB4D-B99C-41F51A76385C}" srcOrd="0" destOrd="0" presId="urn:microsoft.com/office/officeart/2005/8/layout/cycle3"/>
    <dgm:cxn modelId="{56E6211F-69F0-4F77-8112-149F65C1F09A}" type="presParOf" srcId="{AAD33B77-0D3D-AB4D-B99C-41F51A76385C}" destId="{6DC25C57-D3D6-3148-B895-687FE7BBB15C}" srcOrd="0" destOrd="0" presId="urn:microsoft.com/office/officeart/2005/8/layout/cycle3"/>
    <dgm:cxn modelId="{3BCA12F9-EE79-40CB-8FB7-2BEC844EC449}" type="presParOf" srcId="{AAD33B77-0D3D-AB4D-B99C-41F51A76385C}" destId="{ABF9294B-E16A-1B4E-A9B1-521CB839F002}" srcOrd="1" destOrd="0" presId="urn:microsoft.com/office/officeart/2005/8/layout/cycle3"/>
    <dgm:cxn modelId="{735CA358-65E1-410B-A31B-3DBCB7B1EA58}" type="presParOf" srcId="{AAD33B77-0D3D-AB4D-B99C-41F51A76385C}" destId="{9BA2DD19-8CFC-9741-8F92-438EE3926C70}" srcOrd="2" destOrd="0" presId="urn:microsoft.com/office/officeart/2005/8/layout/cycle3"/>
    <dgm:cxn modelId="{309B5F9C-C28A-4CD4-94E6-B70A3B0E9650}" type="presParOf" srcId="{AAD33B77-0D3D-AB4D-B99C-41F51A76385C}" destId="{3AEDF862-DCD4-1C44-BFBF-D83D3EABC38E}" srcOrd="3" destOrd="0" presId="urn:microsoft.com/office/officeart/2005/8/layout/cycle3"/>
    <dgm:cxn modelId="{E27BD5A2-2808-4090-BD5C-EF8D5144D26A}" type="presParOf" srcId="{AAD33B77-0D3D-AB4D-B99C-41F51A76385C}" destId="{48387BCC-4D37-0F47-9B2D-0B7951427377}" srcOrd="4" destOrd="0" presId="urn:microsoft.com/office/officeart/2005/8/layout/cycle3"/>
    <dgm:cxn modelId="{406C913F-F12E-4C3A-914C-5A68999AF2C9}" type="presParOf" srcId="{AAD33B77-0D3D-AB4D-B99C-41F51A76385C}" destId="{634C07DC-D2AE-4947-AD59-084F052472E1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F9294B-E16A-1B4E-A9B1-521CB839F002}">
      <dsp:nvSpPr>
        <dsp:cNvPr id="0" name=""/>
        <dsp:cNvSpPr/>
      </dsp:nvSpPr>
      <dsp:spPr>
        <a:xfrm>
          <a:off x="464932" y="53831"/>
          <a:ext cx="2948787" cy="2948787"/>
        </a:xfrm>
        <a:prstGeom prst="circularArrow">
          <a:avLst>
            <a:gd name="adj1" fmla="val 5544"/>
            <a:gd name="adj2" fmla="val 330680"/>
            <a:gd name="adj3" fmla="val 13891697"/>
            <a:gd name="adj4" fmla="val 17315902"/>
            <a:gd name="adj5" fmla="val 5757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DC25C57-D3D6-3148-B895-687FE7BBB15C}">
      <dsp:nvSpPr>
        <dsp:cNvPr id="0" name=""/>
        <dsp:cNvSpPr/>
      </dsp:nvSpPr>
      <dsp:spPr>
        <a:xfrm>
          <a:off x="1283699" y="215538"/>
          <a:ext cx="1311254" cy="425941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/>
              <a:ea typeface="微软雅黑"/>
              <a:cs typeface="微软雅黑"/>
            </a:rPr>
            <a:t>客户需求</a:t>
          </a:r>
          <a:endParaRPr lang="zh-CN" altLang="en-US" sz="2000" kern="1200" dirty="0">
            <a:latin typeface="微软雅黑"/>
            <a:ea typeface="微软雅黑"/>
            <a:cs typeface="微软雅黑"/>
          </a:endParaRPr>
        </a:p>
      </dsp:txBody>
      <dsp:txXfrm>
        <a:off x="1304492" y="236331"/>
        <a:ext cx="1269668" cy="384355"/>
      </dsp:txXfrm>
    </dsp:sp>
    <dsp:sp modelId="{9BA2DD19-8CFC-9741-8F92-438EE3926C70}">
      <dsp:nvSpPr>
        <dsp:cNvPr id="0" name=""/>
        <dsp:cNvSpPr/>
      </dsp:nvSpPr>
      <dsp:spPr>
        <a:xfrm>
          <a:off x="2692879" y="1043729"/>
          <a:ext cx="884760" cy="507350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/>
              <a:ea typeface="微软雅黑"/>
              <a:cs typeface="微软雅黑"/>
            </a:rPr>
            <a:t>设计</a:t>
          </a:r>
          <a:endParaRPr lang="zh-CN" altLang="en-US" sz="2000" kern="1200" dirty="0">
            <a:latin typeface="微软雅黑"/>
            <a:ea typeface="微软雅黑"/>
            <a:cs typeface="微软雅黑"/>
          </a:endParaRPr>
        </a:p>
      </dsp:txBody>
      <dsp:txXfrm>
        <a:off x="2717646" y="1068496"/>
        <a:ext cx="835226" cy="457816"/>
      </dsp:txXfrm>
    </dsp:sp>
    <dsp:sp modelId="{3AEDF862-DCD4-1C44-BFBF-D83D3EABC38E}">
      <dsp:nvSpPr>
        <dsp:cNvPr id="0" name=""/>
        <dsp:cNvSpPr/>
      </dsp:nvSpPr>
      <dsp:spPr>
        <a:xfrm>
          <a:off x="2259593" y="2512636"/>
          <a:ext cx="837720" cy="381345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/>
              <a:ea typeface="微软雅黑"/>
              <a:cs typeface="微软雅黑"/>
            </a:rPr>
            <a:t>制造</a:t>
          </a:r>
          <a:endParaRPr lang="zh-CN" altLang="en-US" sz="2000" kern="1200" dirty="0">
            <a:latin typeface="微软雅黑"/>
            <a:ea typeface="微软雅黑"/>
            <a:cs typeface="微软雅黑"/>
          </a:endParaRPr>
        </a:p>
      </dsp:txBody>
      <dsp:txXfrm>
        <a:off x="2278209" y="2531252"/>
        <a:ext cx="800488" cy="344113"/>
      </dsp:txXfrm>
    </dsp:sp>
    <dsp:sp modelId="{48387BCC-4D37-0F47-9B2D-0B7951427377}">
      <dsp:nvSpPr>
        <dsp:cNvPr id="0" name=""/>
        <dsp:cNvSpPr/>
      </dsp:nvSpPr>
      <dsp:spPr>
        <a:xfrm>
          <a:off x="588151" y="2524187"/>
          <a:ext cx="1224095" cy="358243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/>
              <a:ea typeface="微软雅黑"/>
              <a:cs typeface="微软雅黑"/>
            </a:rPr>
            <a:t>产业协同</a:t>
          </a:r>
          <a:endParaRPr lang="zh-CN" altLang="en-US" sz="2000" kern="1200" dirty="0">
            <a:latin typeface="微软雅黑"/>
            <a:ea typeface="微软雅黑"/>
            <a:cs typeface="微软雅黑"/>
          </a:endParaRPr>
        </a:p>
      </dsp:txBody>
      <dsp:txXfrm>
        <a:off x="605639" y="2541675"/>
        <a:ext cx="1189119" cy="323267"/>
      </dsp:txXfrm>
    </dsp:sp>
    <dsp:sp modelId="{634C07DC-D2AE-4947-AD59-084F052472E1}">
      <dsp:nvSpPr>
        <dsp:cNvPr id="0" name=""/>
        <dsp:cNvSpPr/>
      </dsp:nvSpPr>
      <dsp:spPr>
        <a:xfrm>
          <a:off x="101574" y="1066831"/>
          <a:ext cx="1283637" cy="461147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/>
              <a:ea typeface="微软雅黑"/>
              <a:cs typeface="微软雅黑"/>
            </a:rPr>
            <a:t>管理运维</a:t>
          </a:r>
          <a:endParaRPr lang="zh-CN" altLang="en-US" sz="2000" kern="1200" dirty="0">
            <a:latin typeface="微软雅黑"/>
            <a:ea typeface="微软雅黑"/>
            <a:cs typeface="微软雅黑"/>
          </a:endParaRPr>
        </a:p>
      </dsp:txBody>
      <dsp:txXfrm>
        <a:off x="124085" y="1089342"/>
        <a:ext cx="1238615" cy="416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77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5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36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54A70F78-6AC5-F84C-9CF3-8E56BBB3A9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7" y="-20538"/>
            <a:ext cx="9161582" cy="4084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6501" y="623388"/>
            <a:ext cx="4917935" cy="5176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9518" y="1413039"/>
            <a:ext cx="1594527" cy="883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1520"/>
              </a:lnSpc>
              <a:buNone/>
              <a:defRPr sz="1100" b="0" i="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2260597F-C131-2740-956D-F3824A53758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93727" y="4645274"/>
            <a:ext cx="1361767" cy="1818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75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3AF331D-3903-B946-BB2A-32E9EB41B8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633" y="1927602"/>
            <a:ext cx="508000" cy="50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0DD61F9-3B1A-7E46-8958-62D0F31AAF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41" y="4471363"/>
            <a:ext cx="1692350" cy="36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752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orient="horz" pos="25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626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-6927"/>
            <a:ext cx="9157091" cy="51435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xmlns="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xmlns="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52334" cy="4558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144327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75" algn="ctr"/>
              </a:tabLst>
              <a:defRPr sz="1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2pPr>
            <a:lvl3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3pPr>
            <a:lvl4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4pPr>
            <a:lvl5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628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92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690" y="-6627"/>
            <a:ext cx="9146689" cy="51435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xmlns="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xmlns="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52334" cy="4558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144327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75" algn="ctr"/>
              </a:tabLst>
              <a:defRPr sz="1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2pPr>
            <a:lvl3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3pPr>
            <a:lvl4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4pPr>
            <a:lvl5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099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xmlns="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xmlns="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52334" cy="4558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144327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75" algn="ctr"/>
              </a:tabLst>
              <a:defRPr sz="1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2pPr>
            <a:lvl3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3pPr>
            <a:lvl4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4pPr>
            <a:lvl5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27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xmlns="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xmlns="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52334" cy="4558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144327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75" algn="ctr"/>
              </a:tabLst>
              <a:defRPr sz="1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2pPr>
            <a:lvl3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3pPr>
            <a:lvl4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4pPr>
            <a:lvl5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184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2689" y="0"/>
            <a:ext cx="9146689" cy="51435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xmlns="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xmlns="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52334" cy="4558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144327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75" algn="ctr"/>
              </a:tabLst>
              <a:defRPr sz="1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2pPr>
            <a:lvl3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3pPr>
            <a:lvl4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4pPr>
            <a:lvl5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92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xmlns="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xmlns="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52334" cy="4558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144327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75" algn="ctr"/>
              </a:tabLst>
              <a:defRPr sz="1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2pPr>
            <a:lvl3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3pPr>
            <a:lvl4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4pPr>
            <a:lvl5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43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-2689" y="0"/>
            <a:ext cx="9144000" cy="5143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xmlns="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xmlns="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52334" cy="4558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144327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75" algn="ctr"/>
              </a:tabLst>
              <a:defRPr sz="1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2pPr>
            <a:lvl3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3pPr>
            <a:lvl4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4pPr>
            <a:lvl5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128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3010" y="355338"/>
            <a:ext cx="8034253" cy="70850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cxnSp>
        <p:nvCxnSpPr>
          <p:cNvPr id="10" name="直线连接符 14">
            <a:extLst>
              <a:ext uri="{FF2B5EF4-FFF2-40B4-BE49-F238E27FC236}">
                <a16:creationId xmlns="" xmlns:a16="http://schemas.microsoft.com/office/drawing/2014/main" id="{8B380437-D080-CB41-8AEC-BC4ACE5E2A91}"/>
              </a:ext>
            </a:extLst>
          </p:cNvPr>
          <p:cNvCxnSpPr>
            <a:cxnSpLocks/>
          </p:cNvCxnSpPr>
          <p:nvPr userDrawn="1"/>
        </p:nvCxnSpPr>
        <p:spPr>
          <a:xfrm flipH="1">
            <a:off x="6449398" y="1155875"/>
            <a:ext cx="2159509" cy="0"/>
          </a:xfrm>
          <a:prstGeom prst="line">
            <a:avLst/>
          </a:prstGeom>
          <a:ln w="12700">
            <a:solidFill>
              <a:srgbClr val="EB00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BABBF30-9507-2846-81AF-7D8E462A10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" r="6102"/>
          <a:stretch/>
        </p:blipFill>
        <p:spPr>
          <a:xfrm>
            <a:off x="548848" y="1147234"/>
            <a:ext cx="5558816" cy="33401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9F4C3402-397C-0A4B-AA72-DE64F80E6A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59961" y="1261350"/>
            <a:ext cx="2126827" cy="205758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4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 i="0" baseline="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8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单击此处添加文本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8B0A232E-A913-854B-8FE4-55A217EB60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2973117-EE55-B64B-A325-8E8DD265A40D}"/>
              </a:ext>
            </a:extLst>
          </p:cNvPr>
          <p:cNvSpPr txBox="1"/>
          <p:nvPr userDrawn="1"/>
        </p:nvSpPr>
        <p:spPr>
          <a:xfrm>
            <a:off x="821279" y="4748950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D626A1F-7B96-AE4C-8D22-61B043EF32B3}"/>
              </a:ext>
            </a:extLst>
          </p:cNvPr>
          <p:cNvSpPr txBox="1"/>
          <p:nvPr userDrawn="1"/>
        </p:nvSpPr>
        <p:spPr>
          <a:xfrm>
            <a:off x="550384" y="4783352"/>
            <a:ext cx="374650" cy="1154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750" smtClean="0"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316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6BF6F32-7521-8347-8A87-DF398754F7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" r="190" b="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1F19EAD6-3A39-0841-BC8B-5D5F744C2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45929"/>
            <a:ext cx="9144000" cy="95890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ts val="2460"/>
              </a:lnSpc>
              <a:buFontTx/>
              <a:buNone/>
              <a:defRPr sz="1400" b="1" i="0" baseline="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1872418"/>
            <a:ext cx="9144000" cy="9482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440"/>
              </a:lnSpc>
              <a:spcBef>
                <a:spcPts val="0"/>
              </a:spcBef>
              <a:buNone/>
              <a:defRPr sz="1600" b="1" baseline="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548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10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98070802-96A0-D146-A37E-066DF155D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022" y="1104878"/>
            <a:ext cx="2928816" cy="17907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1D1D1B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E603227-777C-5349-B926-DCF29301BC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1" y="-10642"/>
            <a:ext cx="9166674" cy="40868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6501" y="623388"/>
            <a:ext cx="4917935" cy="5176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9518" y="1413039"/>
            <a:ext cx="1594527" cy="883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1520"/>
              </a:lnSpc>
              <a:buNone/>
              <a:defRPr sz="1100" b="0" i="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="" xmlns:a16="http://schemas.microsoft.com/office/drawing/2014/main" id="{4CEAD4D5-C94D-6542-A6D5-EA80926F1B9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93727" y="4645274"/>
            <a:ext cx="1361767" cy="1818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75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331AEBC-53BB-B04F-825C-3626A9CD67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458" y="1845052"/>
            <a:ext cx="508000" cy="50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E5DADB2-9366-6349-9C01-38136C0926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41" y="4471363"/>
            <a:ext cx="1692350" cy="36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4401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 lIns="36283" tIns="18142" rIns="36283" bIns="18142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36283" tIns="18142" rIns="36283" bIns="18142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8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3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561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42875" y="1343073"/>
            <a:ext cx="8858249" cy="642841"/>
          </a:xfrm>
          <a:prstGeom prst="rect">
            <a:avLst/>
          </a:prstGeom>
        </p:spPr>
        <p:txBody>
          <a:bodyPr lIns="36283" tIns="18142" rIns="36283" bIns="18142" anchor="ctr"/>
          <a:lstStyle>
            <a:lvl1pPr algn="ctr">
              <a:defRPr sz="35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 hasCustomPrompt="1"/>
          </p:nvPr>
        </p:nvSpPr>
        <p:spPr>
          <a:xfrm>
            <a:off x="2085975" y="2314585"/>
            <a:ext cx="5029199" cy="728553"/>
          </a:xfrm>
          <a:prstGeom prst="rect">
            <a:avLst/>
          </a:prstGeom>
        </p:spPr>
        <p:txBody>
          <a:bodyPr lIns="36283" tIns="18142" rIns="36283" bIns="18142" anchor="ctr">
            <a:normAutofit/>
          </a:bodyPr>
          <a:lstStyle>
            <a:lvl1pPr marL="0" indent="0" algn="ctr">
              <a:buNone/>
              <a:defRPr sz="35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姓名</a:t>
            </a:r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542926" y="3028933"/>
            <a:ext cx="8115260" cy="571414"/>
          </a:xfrm>
          <a:prstGeom prst="rect">
            <a:avLst/>
          </a:prstGeom>
        </p:spPr>
        <p:txBody>
          <a:bodyPr lIns="36283" tIns="18142" rIns="36283" bIns="18142" anchor="ctr">
            <a:normAutofit/>
          </a:bodyPr>
          <a:lstStyle>
            <a:lvl1pPr marL="0" indent="0" algn="ctr">
              <a:buNone/>
              <a:defRPr sz="2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职位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93379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08133-829D-4079-A6EE-C73CC695D27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2886A-BFB3-44FE-B825-3F9F0939B39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1691680" y="1275606"/>
            <a:ext cx="1575736" cy="1857097"/>
          </a:xfrm>
          <a:prstGeom prst="rect">
            <a:avLst/>
          </a:prstGeom>
        </p:spPr>
        <p:txBody>
          <a:bodyPr lIns="36283" tIns="18142" rIns="36283" bIns="18142"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>
          <a:xfrm>
            <a:off x="3578301" y="1534517"/>
            <a:ext cx="4515056" cy="485688"/>
          </a:xfrm>
          <a:prstGeom prst="rect">
            <a:avLst/>
          </a:prstGeom>
        </p:spPr>
        <p:txBody>
          <a:bodyPr lIns="36283" tIns="18142" rIns="36283" bIns="18142"/>
          <a:lstStyle>
            <a:lvl1pPr marL="0" indent="0">
              <a:buNone/>
              <a:defRPr sz="1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5"/>
          </p:nvPr>
        </p:nvSpPr>
        <p:spPr>
          <a:xfrm>
            <a:off x="3619260" y="2714620"/>
            <a:ext cx="3886200" cy="371352"/>
          </a:xfrm>
          <a:prstGeom prst="rect">
            <a:avLst/>
          </a:prstGeom>
        </p:spPr>
        <p:txBody>
          <a:bodyPr lIns="36283" tIns="18142" rIns="36283" bIns="18142"/>
          <a:lstStyle>
            <a:lvl1pPr marL="0" indent="0">
              <a:buNone/>
              <a:defRPr sz="11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6"/>
          </p:nvPr>
        </p:nvSpPr>
        <p:spPr>
          <a:xfrm>
            <a:off x="3635896" y="2283718"/>
            <a:ext cx="3886200" cy="371352"/>
          </a:xfrm>
          <a:prstGeom prst="rect">
            <a:avLst/>
          </a:prstGeom>
        </p:spPr>
        <p:txBody>
          <a:bodyPr lIns="36283" tIns="18142" rIns="36283" bIns="18142"/>
          <a:lstStyle>
            <a:lvl1pPr marL="0" indent="0">
              <a:buNone/>
              <a:defRPr sz="11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63610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59" y="205803"/>
            <a:ext cx="8229683" cy="857513"/>
          </a:xfrm>
          <a:prstGeom prst="rect">
            <a:avLst/>
          </a:prstGeom>
        </p:spPr>
        <p:txBody>
          <a:bodyPr lIns="23399" tIns="11700" rIns="23399" bIns="1170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2018/9/30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262" y="-21333"/>
            <a:ext cx="9257712" cy="529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8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600ECDB-FC77-A24F-B38C-4B8A5F8D80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" b="1"/>
          <a:stretch/>
        </p:blipFill>
        <p:spPr>
          <a:xfrm>
            <a:off x="0" y="-9427"/>
            <a:ext cx="9144000" cy="4067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6501" y="623388"/>
            <a:ext cx="4917935" cy="5176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9518" y="1413039"/>
            <a:ext cx="1594527" cy="883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1520"/>
              </a:lnSpc>
              <a:buNone/>
              <a:defRPr sz="1100" b="0" i="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="" xmlns:a16="http://schemas.microsoft.com/office/drawing/2014/main" id="{A2CFB0BC-781B-0A43-9855-A9B9055518C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93727" y="4645274"/>
            <a:ext cx="1361767" cy="1818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75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C955AC2-5F18-E744-95E6-FD85139DC7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70" y="1690069"/>
            <a:ext cx="508000" cy="50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B916869-9893-D24A-B52C-EA1D818151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41" y="4471363"/>
            <a:ext cx="1692350" cy="36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6554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8487300-E8BA-E94E-93AF-0938F50EC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/>
          <a:stretch/>
        </p:blipFill>
        <p:spPr>
          <a:xfrm>
            <a:off x="0" y="-20537"/>
            <a:ext cx="9144000" cy="40749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1896B73-1710-7E40-A9AA-B88D1723A6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7"/>
            <a:ext cx="9153625" cy="41318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6501" y="619820"/>
            <a:ext cx="4917935" cy="5176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9518" y="1413039"/>
            <a:ext cx="1594527" cy="883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1520"/>
              </a:lnSpc>
              <a:buNone/>
              <a:defRPr sz="1100" b="0" i="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="" xmlns:a16="http://schemas.microsoft.com/office/drawing/2014/main" id="{EA7AB2B7-01DC-724E-A5CD-4B9A311F424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93727" y="4645274"/>
            <a:ext cx="1361767" cy="1818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75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C5797B7-6A44-6843-B6E2-D6CAA0CD6B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308" y="1813302"/>
            <a:ext cx="508000" cy="50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347D3029-3EDC-714D-A4B5-B29AF82EA55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41" y="4471363"/>
            <a:ext cx="1692350" cy="36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574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B42C8CA1-10F6-734F-B5B1-C45B3C9515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7"/>
          <a:stretch/>
        </p:blipFill>
        <p:spPr>
          <a:xfrm>
            <a:off x="0" y="1"/>
            <a:ext cx="9144000" cy="406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6501" y="623388"/>
            <a:ext cx="4917935" cy="5176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9518" y="1413039"/>
            <a:ext cx="1594527" cy="883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1520"/>
              </a:lnSpc>
              <a:buNone/>
              <a:defRPr sz="1100" b="0" i="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="" xmlns:a16="http://schemas.microsoft.com/office/drawing/2014/main" id="{8173BAD1-156B-2246-B799-E2E25C45808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93727" y="4645274"/>
            <a:ext cx="1361767" cy="1818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75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C3B421F-A515-C444-9DD3-702FC90A07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758" y="1225927"/>
            <a:ext cx="508000" cy="50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9599652-B4A8-5D4F-961C-EDFB171B65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41" y="4471363"/>
            <a:ext cx="1692350" cy="36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284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orient="horz" pos="25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C6C2637-17F8-9649-9BEF-2DF26B3D3F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8" y="-3539"/>
            <a:ext cx="9151937" cy="40802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6501" y="623021"/>
            <a:ext cx="4917935" cy="5176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400" b="0" i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9518" y="1406642"/>
            <a:ext cx="1594527" cy="8837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ts val="1520"/>
              </a:lnSpc>
              <a:buNone/>
              <a:defRPr sz="1100" b="0" i="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单击此处添加副标题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026D888A-CCA6-9544-BFB5-610B5D68173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93727" y="4645274"/>
            <a:ext cx="1361767" cy="1818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75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57209EE-7CC3-0E48-BE37-756B988FD3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58" y="1229102"/>
            <a:ext cx="508000" cy="50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F3BFDB5-1910-FE4D-9647-B28E12BE735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41" y="4471363"/>
            <a:ext cx="1692350" cy="36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889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orient="horz" pos="25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1A2757-0CA8-B443-87D1-A6A6844E36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039" y="1377710"/>
            <a:ext cx="3745919" cy="22361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1700" b="0" i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单击此处添加文本</a:t>
            </a:r>
            <a:endParaRPr lang="en-US" dirty="0"/>
          </a:p>
        </p:txBody>
      </p:sp>
      <p:cxnSp>
        <p:nvCxnSpPr>
          <p:cNvPr id="3" name="直线连接符 14">
            <a:extLst>
              <a:ext uri="{FF2B5EF4-FFF2-40B4-BE49-F238E27FC236}">
                <a16:creationId xmlns=""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812942" y="1011941"/>
            <a:ext cx="660400" cy="0"/>
          </a:xfrm>
          <a:prstGeom prst="line">
            <a:avLst/>
          </a:prstGeom>
          <a:ln w="28575">
            <a:solidFill>
              <a:srgbClr val="EB002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>
            <a:extLst>
              <a:ext uri="{FF2B5EF4-FFF2-40B4-BE49-F238E27FC236}">
                <a16:creationId xmlns=""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688918" y="47277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2215630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48950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544C6BB-9D73-F049-BE77-E3773E7DD7DB}"/>
              </a:ext>
            </a:extLst>
          </p:cNvPr>
          <p:cNvSpPr txBox="1"/>
          <p:nvPr userDrawn="1"/>
        </p:nvSpPr>
        <p:spPr>
          <a:xfrm>
            <a:off x="550384" y="4783352"/>
            <a:ext cx="374650" cy="1154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750" smtClean="0"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52334" cy="4558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144327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75" algn="ctr"/>
              </a:tabLst>
              <a:defRPr sz="1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2pPr>
            <a:lvl3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3pPr>
            <a:lvl4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4pPr>
            <a:lvl5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497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542" y="-6628"/>
            <a:ext cx="9144000" cy="51435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xmlns="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xmlns="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  <p:sp>
        <p:nvSpPr>
          <p:cNvPr id="13" name="标题 2"/>
          <p:cNvSpPr txBox="1">
            <a:spLocks/>
          </p:cNvSpPr>
          <p:nvPr userDrawn="1"/>
        </p:nvSpPr>
        <p:spPr>
          <a:xfrm>
            <a:off x="458882" y="999463"/>
            <a:ext cx="8247796" cy="34739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0"/>
            <a:r>
              <a:rPr lang="zh-CN" altLang="en-US" sz="140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40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52334" cy="45585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144327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75" algn="ctr"/>
              </a:tabLst>
              <a:defRPr sz="1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2pPr>
            <a:lvl3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3pPr>
            <a:lvl4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4pPr>
            <a:lvl5pPr marL="404813" indent="-131763">
              <a:buFont typeface="Arial" panose="020B0604020202020204" pitchFamily="34" charset="0"/>
              <a:buChar char="•"/>
              <a:tabLst>
                <a:tab pos="930275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83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jp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F0B62F9-2908-7544-892A-A2D752AFF65E}"/>
              </a:ext>
            </a:extLst>
          </p:cNvPr>
          <p:cNvSpPr txBox="1"/>
          <p:nvPr userDrawn="1"/>
        </p:nvSpPr>
        <p:spPr>
          <a:xfrm>
            <a:off x="578601" y="4637811"/>
            <a:ext cx="85727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1" baseline="0" dirty="0">
                <a:solidFill>
                  <a:srgbClr val="000000"/>
                </a:solidFill>
              </a:rPr>
              <a:t>HUAWEI.COM</a:t>
            </a:r>
          </a:p>
        </p:txBody>
      </p:sp>
    </p:spTree>
    <p:extLst>
      <p:ext uri="{BB962C8B-B14F-4D97-AF65-F5344CB8AC3E}">
        <p14:creationId xmlns:p14="http://schemas.microsoft.com/office/powerpoint/2010/main" val="1647407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9" r:id="rId2"/>
    <p:sldLayoutId id="2147483690" r:id="rId3"/>
    <p:sldLayoutId id="2147483691" r:id="rId4"/>
    <p:sldLayoutId id="2147483693" r:id="rId5"/>
    <p:sldLayoutId id="2147483694" r:id="rId6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422" userDrawn="1">
          <p15:clr>
            <a:srgbClr val="F26B43"/>
          </p15:clr>
        </p15:guide>
        <p15:guide id="4" pos="5329" userDrawn="1">
          <p15:clr>
            <a:srgbClr val="F26B43"/>
          </p15:clr>
        </p15:guide>
        <p15:guide id="5" orient="horz" pos="300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319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43" userDrawn="1">
          <p15:clr>
            <a:srgbClr val="F26B43"/>
          </p15:clr>
        </p15:guide>
        <p15:guide id="4" pos="5417" userDrawn="1">
          <p15:clr>
            <a:srgbClr val="F26B43"/>
          </p15:clr>
        </p15:guide>
        <p15:guide id="5" orient="horz" pos="3075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256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08" r:id="rId8"/>
    <p:sldLayoutId id="214748370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343">
          <p15:clr>
            <a:srgbClr val="F26B43"/>
          </p15:clr>
        </p15:guide>
        <p15:guide id="4" pos="5417">
          <p15:clr>
            <a:srgbClr val="F26B43"/>
          </p15:clr>
        </p15:guide>
        <p15:guide id="5" orient="horz" pos="307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783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40" userDrawn="1">
          <p15:clr>
            <a:srgbClr val="F26B43"/>
          </p15:clr>
        </p15:guide>
        <p15:guide id="4" pos="5420" userDrawn="1">
          <p15:clr>
            <a:srgbClr val="F26B43"/>
          </p15:clr>
        </p15:guide>
        <p15:guide id="5" orient="horz" pos="3075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41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075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B61A14E-2E52-384E-B088-7C293856A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507" y="3936452"/>
            <a:ext cx="1411200" cy="302400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=""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5982179" y="2096218"/>
            <a:ext cx="2417931" cy="15224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20"/>
              </a:lnSpc>
            </a:pPr>
            <a:r>
              <a:rPr kumimoji="1" lang="en-US" altLang="zh-CN" sz="600" b="1" dirty="0">
                <a:solidFill>
                  <a:srgbClr val="1D1D1B"/>
                </a:solidFill>
                <a:latin typeface="+mj-lt"/>
              </a:rPr>
              <a:t>Copyright©2018 Huawei Technologies Co., Ltd.</a:t>
            </a:r>
            <a:br>
              <a:rPr kumimoji="1" lang="en-US" altLang="zh-CN" sz="600" b="1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600" b="1" dirty="0">
                <a:solidFill>
                  <a:srgbClr val="1D1D1B"/>
                </a:solidFill>
                <a:latin typeface="+mj-lt"/>
              </a:rPr>
              <a:t>All Rights Reserved.</a:t>
            </a:r>
            <a:r>
              <a:rPr kumimoji="1" lang="en-US" altLang="zh-CN" sz="600" dirty="0">
                <a:solidFill>
                  <a:srgbClr val="1D1D1B"/>
                </a:solidFill>
              </a:rPr>
              <a:t/>
            </a:r>
            <a:br>
              <a:rPr kumimoji="1" lang="en-US" altLang="zh-CN" sz="600" dirty="0">
                <a:solidFill>
                  <a:srgbClr val="1D1D1B"/>
                </a:solidFill>
              </a:rPr>
            </a:br>
            <a:r>
              <a:rPr kumimoji="1" lang="en-US" altLang="zh-CN" sz="600" dirty="0">
                <a:solidFill>
                  <a:srgbClr val="1D1D1B"/>
                </a:solidFill>
                <a:latin typeface="+mj-lt"/>
              </a:rPr>
              <a:t/>
            </a:r>
            <a:br>
              <a:rPr kumimoji="1" lang="en-US" altLang="zh-CN" sz="60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600" dirty="0">
                <a:solidFill>
                  <a:srgbClr val="1D1D1B"/>
                </a:solidFill>
              </a:rPr>
              <a:t>The information in this document may contain predictive </a:t>
            </a:r>
            <a:br>
              <a:rPr kumimoji="1" lang="en-US" altLang="zh-CN" sz="600" dirty="0">
                <a:solidFill>
                  <a:srgbClr val="1D1D1B"/>
                </a:solidFill>
              </a:rPr>
            </a:br>
            <a:r>
              <a:rPr kumimoji="1" lang="en-US" altLang="zh-CN" sz="600" dirty="0">
                <a:solidFill>
                  <a:srgbClr val="1D1D1B"/>
                </a:solidFill>
              </a:rPr>
              <a:t>statements including, without limitation, statements regarding </a:t>
            </a:r>
            <a:br>
              <a:rPr kumimoji="1" lang="en-US" altLang="zh-CN" sz="600" dirty="0">
                <a:solidFill>
                  <a:srgbClr val="1D1D1B"/>
                </a:solidFill>
              </a:rPr>
            </a:br>
            <a:r>
              <a:rPr kumimoji="1" lang="en-US" altLang="zh-CN" sz="600" dirty="0">
                <a:solidFill>
                  <a:srgbClr val="1D1D1B"/>
                </a:solidFill>
              </a:rPr>
              <a:t>the future financial and operating results, future product </a:t>
            </a:r>
            <a:br>
              <a:rPr kumimoji="1" lang="en-US" altLang="zh-CN" sz="600" dirty="0">
                <a:solidFill>
                  <a:srgbClr val="1D1D1B"/>
                </a:solidFill>
              </a:rPr>
            </a:br>
            <a:r>
              <a:rPr kumimoji="1" lang="en-US" altLang="zh-CN" sz="600" dirty="0">
                <a:solidFill>
                  <a:srgbClr val="1D1D1B"/>
                </a:solidFill>
              </a:rPr>
              <a:t>portfolio, new technology, etc. There are a number of factors that </a:t>
            </a:r>
            <a:br>
              <a:rPr kumimoji="1" lang="en-US" altLang="zh-CN" sz="600" dirty="0">
                <a:solidFill>
                  <a:srgbClr val="1D1D1B"/>
                </a:solidFill>
              </a:rPr>
            </a:br>
            <a:r>
              <a:rPr kumimoji="1" lang="en-US" altLang="zh-CN" sz="600" dirty="0">
                <a:solidFill>
                  <a:srgbClr val="1D1D1B"/>
                </a:solidFill>
              </a:rPr>
              <a:t>could cause actual results and developments to differ materially </a:t>
            </a:r>
            <a:br>
              <a:rPr kumimoji="1" lang="en-US" altLang="zh-CN" sz="600" dirty="0">
                <a:solidFill>
                  <a:srgbClr val="1D1D1B"/>
                </a:solidFill>
              </a:rPr>
            </a:br>
            <a:r>
              <a:rPr kumimoji="1" lang="en-US" altLang="zh-CN" sz="600" dirty="0">
                <a:solidFill>
                  <a:srgbClr val="1D1D1B"/>
                </a:solidFill>
              </a:rPr>
              <a:t>from those expressed or implied in the predictive statements. </a:t>
            </a:r>
            <a:br>
              <a:rPr kumimoji="1" lang="en-US" altLang="zh-CN" sz="600" dirty="0">
                <a:solidFill>
                  <a:srgbClr val="1D1D1B"/>
                </a:solidFill>
              </a:rPr>
            </a:br>
            <a:r>
              <a:rPr kumimoji="1" lang="en-US" altLang="zh-CN" sz="600" dirty="0">
                <a:solidFill>
                  <a:srgbClr val="1D1D1B"/>
                </a:solidFill>
              </a:rPr>
              <a:t>Therefore, such information is provided for reference purpose </a:t>
            </a:r>
            <a:br>
              <a:rPr kumimoji="1" lang="en-US" altLang="zh-CN" sz="600" dirty="0">
                <a:solidFill>
                  <a:srgbClr val="1D1D1B"/>
                </a:solidFill>
              </a:rPr>
            </a:br>
            <a:r>
              <a:rPr kumimoji="1" lang="en-US" altLang="zh-CN" sz="600" dirty="0">
                <a:solidFill>
                  <a:srgbClr val="1D1D1B"/>
                </a:solidFill>
              </a:rPr>
              <a:t>only and constitutes neither an offer nor an acceptance. Huawei </a:t>
            </a:r>
            <a:br>
              <a:rPr kumimoji="1" lang="en-US" altLang="zh-CN" sz="600" dirty="0">
                <a:solidFill>
                  <a:srgbClr val="1D1D1B"/>
                </a:solidFill>
              </a:rPr>
            </a:br>
            <a:r>
              <a:rPr kumimoji="1" lang="en-US" altLang="zh-CN" sz="600" dirty="0">
                <a:solidFill>
                  <a:srgbClr val="1D1D1B"/>
                </a:solidFill>
              </a:rPr>
              <a:t>may change the information at any time without notice. </a:t>
            </a:r>
          </a:p>
          <a:p>
            <a:pPr>
              <a:lnSpc>
                <a:spcPts val="820"/>
              </a:lnSpc>
            </a:pPr>
            <a:r>
              <a:rPr kumimoji="1" lang="en-US" altLang="zh-CN" sz="600" dirty="0">
                <a:solidFill>
                  <a:srgbClr val="1D1D1B"/>
                </a:solidFill>
              </a:rPr>
              <a:t>Huawei Confidential</a:t>
            </a:r>
          </a:p>
          <a:p>
            <a:pPr>
              <a:lnSpc>
                <a:spcPts val="820"/>
              </a:lnSpc>
            </a:pPr>
            <a:endParaRPr kumimoji="1" lang="zh-CN" altLang="en-US" sz="600" dirty="0">
              <a:solidFill>
                <a:srgbClr val="1D1D1B"/>
              </a:solidFill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=""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5988116" y="1223885"/>
            <a:ext cx="2607257" cy="3107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40"/>
              </a:lnSpc>
              <a:spcBef>
                <a:spcPts val="0"/>
              </a:spcBef>
            </a:pPr>
            <a:r>
              <a:rPr kumimoji="1" lang="zh-CN" altLang="en-US" sz="95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r>
              <a:rPr kumimoji="1" lang="en-US" altLang="zh-CN" sz="95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95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95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  <a:endParaRPr kumimoji="1" lang="zh-CN" altLang="en-US" sz="950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5980917" y="1561499"/>
            <a:ext cx="2610355" cy="4371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96"/>
              </a:lnSpc>
            </a:pPr>
            <a:r>
              <a:rPr kumimoji="1" lang="en-US" altLang="zh-CN" sz="85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85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85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850" dirty="0">
              <a:solidFill>
                <a:srgbClr val="000000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98070802-96A0-D146-A37E-066DF155DFF8}"/>
              </a:ext>
            </a:extLst>
          </p:cNvPr>
          <p:cNvSpPr txBox="1">
            <a:spLocks/>
          </p:cNvSpPr>
          <p:nvPr userDrawn="1"/>
        </p:nvSpPr>
        <p:spPr>
          <a:xfrm>
            <a:off x="457022" y="1104878"/>
            <a:ext cx="2928816" cy="17907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43" userDrawn="1">
          <p15:clr>
            <a:srgbClr val="F26B43"/>
          </p15:clr>
        </p15:guide>
        <p15:guide id="4" pos="541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81637" tIns="40819" rIns="81637" bIns="40819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6373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16373"/>
              <a:t>2018/9/30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81637" tIns="40819" rIns="81637" bIns="40819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6373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81637" tIns="40819" rIns="81637" bIns="40819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16373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816373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" y="0"/>
            <a:ext cx="9144538" cy="51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53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</p:sldLayoutIdLst>
  <p:timing>
    <p:tnLst>
      <p:par>
        <p:cTn id="1" dur="indefinite" restart="never" nodeType="tmRoot"/>
      </p:par>
    </p:tnLst>
  </p:timing>
  <p:txStyles>
    <p:titleStyle>
      <a:lvl1pPr algn="ctr" defTabSz="816373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6140" indent="-306140" algn="l" defTabSz="816373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63304" indent="-255117" algn="l" defTabSz="816373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467" indent="-204093" algn="l" defTabSz="816373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28653" indent="-204093" algn="l" defTabSz="816373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840" indent="-204093" algn="l" defTabSz="816373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45027" indent="-204093" algn="l" defTabSz="81637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213" indent="-204093" algn="l" defTabSz="81637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400" indent="-204093" algn="l" defTabSz="81637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587" indent="-204093" algn="l" defTabSz="81637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1637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87" algn="l" defTabSz="81637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73" algn="l" defTabSz="81637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60" algn="l" defTabSz="81637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47" algn="l" defTabSz="81637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33" algn="l" defTabSz="81637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20" algn="l" defTabSz="81637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07" algn="l" defTabSz="81637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493" algn="l" defTabSz="81637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24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jpe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11" Type="http://schemas.openxmlformats.org/officeDocument/2006/relationships/image" Target="../media/image33.jpe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40AF611-541B-0841-A065-3B0E2178C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2" name="Title 7">
            <a:extLst>
              <a:ext uri="{FF2B5EF4-FFF2-40B4-BE49-F238E27FC236}">
                <a16:creationId xmlns:a16="http://schemas.microsoft.com/office/drawing/2014/main" xmlns="" id="{52D6A97D-21E0-3149-8B33-8DB2F83EEDEB}"/>
              </a:ext>
            </a:extLst>
          </p:cNvPr>
          <p:cNvSpPr txBox="1">
            <a:spLocks/>
          </p:cNvSpPr>
          <p:nvPr/>
        </p:nvSpPr>
        <p:spPr>
          <a:xfrm>
            <a:off x="574646" y="584966"/>
            <a:ext cx="7065827" cy="706654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>
              <a:lnSpc>
                <a:spcPts val="298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威派格携手华为云智能边缘服务打造城市智慧水务</a:t>
            </a:r>
            <a:endParaRPr lang="en-US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xmlns="" id="{C585A8A2-58B7-4E43-8BED-C0E361344FB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93727" y="4660772"/>
            <a:ext cx="1361767" cy="181849"/>
          </a:xfrm>
        </p:spPr>
        <p:txBody>
          <a:bodyPr/>
          <a:lstStyle/>
          <a:p>
            <a:r>
              <a:rPr kumimoji="1" lang="en-US" altLang="zh-CN" dirty="0"/>
              <a:t>Security Level: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2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Shape 84"/>
          <p:cNvSpPr/>
          <p:nvPr/>
        </p:nvSpPr>
        <p:spPr>
          <a:xfrm>
            <a:off x="575598" y="71059"/>
            <a:ext cx="4055170" cy="608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776" tIns="26776" rIns="26776" bIns="26776" anchor="ctr">
            <a:spAutoFit/>
          </a:bodyPr>
          <a:lstStyle>
            <a:lvl1pPr>
              <a:defRPr sz="7000">
                <a:latin typeface="FZLanTingHei-M-GBK"/>
                <a:ea typeface="FZLanTingHei-M-GBK"/>
                <a:cs typeface="FZLanTingHei-M-GBK"/>
                <a:sym typeface="FZLanTingHei-M-GBK"/>
              </a:defRPr>
            </a:lvl1pPr>
          </a:lstStyle>
          <a:p>
            <a:pPr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Gotham" panose="02000504050000020004" pitchFamily="2" charset="0"/>
              </a:rPr>
              <a:t>利用边缘计算分布式开放平台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043018" y="3178307"/>
            <a:ext cx="4332416" cy="1025876"/>
          </a:xfrm>
          <a:prstGeom prst="roundRect">
            <a:avLst/>
          </a:prstGeom>
          <a:noFill/>
          <a:ln w="15875" cap="flat">
            <a:solidFill>
              <a:schemeClr val="bg1">
                <a:lumMod val="6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42" tIns="53542" rIns="53542" bIns="53542" numCol="1" spcCol="38075" rtlCol="0" anchor="ctr">
            <a:noAutofit/>
          </a:bodyPr>
          <a:lstStyle/>
          <a:p>
            <a:endParaRPr lang="zh-CN" altLang="en-US" sz="27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3222" y="3498335"/>
            <a:ext cx="1779882" cy="315429"/>
          </a:xfrm>
          <a:prstGeom prst="rect">
            <a:avLst/>
          </a:prstGeom>
        </p:spPr>
        <p:txBody>
          <a:bodyPr wrap="none" lIns="68534" tIns="34269" rIns="68534" bIns="34269">
            <a:spAutoFit/>
          </a:bodyPr>
          <a:lstStyle/>
          <a:p>
            <a:r>
              <a:rPr lang="zh-CN" altLang="en-US" sz="1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边缘计算开放平台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3272053" y="3351391"/>
            <a:ext cx="891758" cy="593929"/>
          </a:xfrm>
          <a:prstGeom prst="roundRect">
            <a:avLst/>
          </a:prstGeom>
          <a:noFill/>
          <a:ln w="158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42" tIns="53542" rIns="53542" bIns="53542" numCol="1" spcCol="38075" rtlCol="0" anchor="ctr">
            <a:noAutofit/>
          </a:bodyPr>
          <a:lstStyle/>
          <a:p>
            <a:pPr algn="ctr"/>
            <a:r>
              <a:rPr lang="zh-CN" altLang="en-US" sz="18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网络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278082" y="3351391"/>
            <a:ext cx="891758" cy="593929"/>
          </a:xfrm>
          <a:prstGeom prst="roundRect">
            <a:avLst/>
          </a:prstGeom>
          <a:noFill/>
          <a:ln w="158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42" tIns="53542" rIns="53542" bIns="53542" numCol="1" spcCol="38075" rtlCol="0" anchor="ctr">
            <a:noAutofit/>
          </a:bodyPr>
          <a:lstStyle/>
          <a:p>
            <a:pPr algn="ctr"/>
            <a:r>
              <a:rPr lang="zh-CN" altLang="en-US" sz="18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计算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5284110" y="3351391"/>
            <a:ext cx="891758" cy="593929"/>
          </a:xfrm>
          <a:prstGeom prst="roundRect">
            <a:avLst/>
          </a:prstGeom>
          <a:noFill/>
          <a:ln w="158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42" tIns="53542" rIns="53542" bIns="53542" numCol="1" spcCol="38075" rtlCol="0" anchor="ctr">
            <a:noAutofit/>
          </a:bodyPr>
          <a:lstStyle/>
          <a:p>
            <a:pPr algn="ctr"/>
            <a:r>
              <a:rPr lang="zh-CN" altLang="en-US" sz="18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存储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290139" y="3351391"/>
            <a:ext cx="891758" cy="593929"/>
          </a:xfrm>
          <a:prstGeom prst="roundRect">
            <a:avLst/>
          </a:prstGeom>
          <a:noFill/>
          <a:ln w="158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42" tIns="53542" rIns="53542" bIns="53542" numCol="1" spcCol="38075" rtlCol="0" anchor="ctr">
            <a:noAutofit/>
          </a:bodyPr>
          <a:lstStyle/>
          <a:p>
            <a:pPr algn="ctr"/>
            <a:r>
              <a:rPr lang="zh-CN" altLang="en-US" sz="18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</a:p>
        </p:txBody>
      </p:sp>
      <p:sp>
        <p:nvSpPr>
          <p:cNvPr id="10" name="椭圆 9"/>
          <p:cNvSpPr/>
          <p:nvPr/>
        </p:nvSpPr>
        <p:spPr>
          <a:xfrm>
            <a:off x="3008163" y="1892492"/>
            <a:ext cx="1041566" cy="1124035"/>
          </a:xfrm>
          <a:prstGeom prst="ellipse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41" tIns="53541" rIns="53541" bIns="53541" numCol="1" spcCol="38075" rtlCol="0" anchor="ctr">
            <a:noAutofit/>
          </a:bodyPr>
          <a:lstStyle/>
          <a:p>
            <a:pPr algn="ctr" defTabSz="615749" hangingPunct="0"/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智能</a:t>
            </a: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  <a:p>
            <a:pPr algn="ctr" defTabSz="615749" hangingPunct="0"/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设备</a:t>
            </a:r>
          </a:p>
        </p:txBody>
      </p:sp>
      <p:sp>
        <p:nvSpPr>
          <p:cNvPr id="11" name="椭圆 10"/>
          <p:cNvSpPr/>
          <p:nvPr/>
        </p:nvSpPr>
        <p:spPr>
          <a:xfrm>
            <a:off x="5227243" y="1892492"/>
            <a:ext cx="1041566" cy="1124035"/>
          </a:xfrm>
          <a:prstGeom prst="ellipse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41" tIns="53541" rIns="53541" bIns="53541" numCol="1" spcCol="38075" rtlCol="0" anchor="ctr">
            <a:noAutofit/>
          </a:bodyPr>
          <a:lstStyle/>
          <a:p>
            <a:pPr algn="ctr" defTabSz="615749" hangingPunct="0"/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智能</a:t>
            </a: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  <a:p>
            <a:pPr algn="ctr" defTabSz="615749" hangingPunct="0"/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系统</a:t>
            </a:r>
          </a:p>
        </p:txBody>
      </p:sp>
      <p:sp>
        <p:nvSpPr>
          <p:cNvPr id="12" name="椭圆 11"/>
          <p:cNvSpPr/>
          <p:nvPr/>
        </p:nvSpPr>
        <p:spPr>
          <a:xfrm>
            <a:off x="6333868" y="1892492"/>
            <a:ext cx="1041566" cy="1124035"/>
          </a:xfrm>
          <a:prstGeom prst="ellipse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41" tIns="53541" rIns="53541" bIns="53541" numCol="1" spcCol="38075" rtlCol="0" anchor="ctr">
            <a:noAutofit/>
          </a:bodyPr>
          <a:lstStyle/>
          <a:p>
            <a:pPr algn="ctr" defTabSz="615749" hangingPunct="0"/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智能服务</a:t>
            </a:r>
          </a:p>
        </p:txBody>
      </p:sp>
      <p:sp>
        <p:nvSpPr>
          <p:cNvPr id="13" name="矩形 12"/>
          <p:cNvSpPr/>
          <p:nvPr/>
        </p:nvSpPr>
        <p:spPr>
          <a:xfrm>
            <a:off x="643754" y="783486"/>
            <a:ext cx="7496945" cy="761705"/>
          </a:xfrm>
          <a:prstGeom prst="rect">
            <a:avLst/>
          </a:prstGeom>
        </p:spPr>
        <p:txBody>
          <a:bodyPr wrap="square" lIns="68534" tIns="34269" rIns="68534" bIns="34269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12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边缘计算</a:t>
            </a:r>
            <a:r>
              <a:rPr lang="zh-CN" altLang="zh-CN" sz="12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是在靠近物或数据源头的网络边缘侧，融合网络、计算、存储、应用核心能力的分布式开放平台，就近提供边缘智能服务，满足行业数字化在敏捷联接、实时业务、数据优化、应用智能、安全与隐私保护等方面的关键需求</a:t>
            </a:r>
            <a:r>
              <a:rPr lang="zh-CN" altLang="en-US" sz="12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。可以作为联接物理世界和虚拟世界的桥梁。恰恰解决了水务底层异构化的现场问题。</a:t>
            </a:r>
          </a:p>
        </p:txBody>
      </p:sp>
      <p:sp>
        <p:nvSpPr>
          <p:cNvPr id="15" name="椭圆 14"/>
          <p:cNvSpPr/>
          <p:nvPr/>
        </p:nvSpPr>
        <p:spPr>
          <a:xfrm>
            <a:off x="4163999" y="1892492"/>
            <a:ext cx="1041566" cy="1124035"/>
          </a:xfrm>
          <a:prstGeom prst="ellipse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41" tIns="53541" rIns="53541" bIns="53541" numCol="1" spcCol="38075" rtlCol="0" anchor="ctr">
            <a:noAutofit/>
          </a:bodyPr>
          <a:lstStyle/>
          <a:p>
            <a:pPr algn="ctr" defTabSz="615749" hangingPunct="0"/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智能</a:t>
            </a: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  <a:p>
            <a:pPr algn="ctr" defTabSz="615749" hangingPunct="0"/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网关</a:t>
            </a:r>
          </a:p>
        </p:txBody>
      </p:sp>
      <p:sp>
        <p:nvSpPr>
          <p:cNvPr id="16" name="矩形 15"/>
          <p:cNvSpPr/>
          <p:nvPr/>
        </p:nvSpPr>
        <p:spPr>
          <a:xfrm>
            <a:off x="1163222" y="2296794"/>
            <a:ext cx="1779882" cy="315429"/>
          </a:xfrm>
          <a:prstGeom prst="rect">
            <a:avLst/>
          </a:prstGeom>
        </p:spPr>
        <p:txBody>
          <a:bodyPr wrap="none" lIns="68534" tIns="34269" rIns="68534" bIns="34269">
            <a:spAutoFit/>
          </a:bodyPr>
          <a:lstStyle/>
          <a:p>
            <a:r>
              <a:rPr lang="zh-CN" altLang="en-US" sz="1600" dirty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城市供水系统提升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66" y="-40299"/>
            <a:ext cx="1292173" cy="8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7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585990" y="4722252"/>
            <a:ext cx="324677" cy="273844"/>
          </a:xfrm>
        </p:spPr>
        <p:txBody>
          <a:bodyPr/>
          <a:lstStyle/>
          <a:p>
            <a:fld id="{C3837181-38C6-AD4F-B8BA-B444770388BB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3" name="Straight Connector 205"/>
          <p:cNvCxnSpPr/>
          <p:nvPr/>
        </p:nvCxnSpPr>
        <p:spPr>
          <a:xfrm flipV="1">
            <a:off x="2006494" y="2839252"/>
            <a:ext cx="0" cy="222285"/>
          </a:xfrm>
          <a:prstGeom prst="line">
            <a:avLst/>
          </a:prstGeom>
          <a:noFill/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Straight Connector 205"/>
          <p:cNvCxnSpPr/>
          <p:nvPr/>
        </p:nvCxnSpPr>
        <p:spPr>
          <a:xfrm flipV="1">
            <a:off x="2014537" y="1485789"/>
            <a:ext cx="0" cy="190007"/>
          </a:xfrm>
          <a:prstGeom prst="line">
            <a:avLst/>
          </a:prstGeom>
          <a:noFill/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圆角矩形 4"/>
          <p:cNvSpPr/>
          <p:nvPr/>
        </p:nvSpPr>
        <p:spPr>
          <a:xfrm>
            <a:off x="364425" y="3686488"/>
            <a:ext cx="3443867" cy="685641"/>
          </a:xfrm>
          <a:prstGeom prst="round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974" tIns="68495" rIns="136974" bIns="68495" rtlCol="0" anchor="ctr"/>
          <a:lstStyle/>
          <a:p>
            <a:pPr algn="ctr"/>
            <a:endParaRPr lang="zh-CN" altLang="en-US" sz="120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" name="副标题 1"/>
          <p:cNvSpPr txBox="1"/>
          <p:nvPr/>
        </p:nvSpPr>
        <p:spPr>
          <a:xfrm>
            <a:off x="371005" y="20431"/>
            <a:ext cx="8670015" cy="55399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defTabSz="410210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defRPr sz="2800" b="1">
                <a:solidFill>
                  <a:srgbClr val="C00000"/>
                </a:solidFill>
                <a:latin typeface="微软雅黑" panose="020B0503020204020204" charset="-122"/>
              </a:defRPr>
            </a:lvl1pPr>
          </a:lstStyle>
          <a:p>
            <a:r>
              <a:rPr lang="zh-CN" altLang="en-US" sz="2400" b="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基于华为云智能</a:t>
            </a:r>
            <a:r>
              <a:rPr lang="zh-CN" altLang="en-US" sz="2400" b="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边缘</a:t>
            </a:r>
            <a:r>
              <a:rPr lang="zh-CN" altLang="en-US" sz="2400" b="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平台构建</a:t>
            </a:r>
            <a:r>
              <a:rPr lang="zh-CN" altLang="en-US" sz="2400" b="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智慧水务行业物联网</a:t>
            </a:r>
            <a:endParaRPr lang="en-US" altLang="zh-CN" sz="2400" b="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2621548" y="2910019"/>
            <a:ext cx="1782915" cy="734494"/>
          </a:xfrm>
          <a:prstGeom prst="wedgeRoundRectCallout">
            <a:avLst>
              <a:gd name="adj1" fmla="val -56509"/>
              <a:gd name="adj2" fmla="val -8628"/>
              <a:gd name="adj3" fmla="val 16667"/>
            </a:avLst>
          </a:prstGeom>
          <a:noFill/>
          <a:ln w="3175" cap="flat" cmpd="sng" algn="ctr">
            <a:solidFill>
              <a:srgbClr val="7DDDFF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flat" dir="t"/>
          </a:scene3d>
        </p:spPr>
        <p:txBody>
          <a:bodyPr lIns="68560" tIns="34280" rIns="68560" bIns="34280" rtlCol="0" anchor="ctr"/>
          <a:lstStyle/>
          <a:p>
            <a:endParaRPr lang="zh-CN" altLang="en-US" sz="105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194260875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167" y="1431334"/>
            <a:ext cx="3459370" cy="75869"/>
          </a:xfrm>
          <a:prstGeom prst="rect">
            <a:avLst/>
          </a:prstGeom>
          <a:noFill/>
          <a:ln w="6350" cap="flat" cmpd="sng" algn="ctr">
            <a:noFill/>
            <a:prstDash val="dash"/>
          </a:ln>
          <a:effectLst/>
        </p:spPr>
      </p:pic>
      <p:sp>
        <p:nvSpPr>
          <p:cNvPr id="9" name="副标题 1"/>
          <p:cNvSpPr txBox="1"/>
          <p:nvPr/>
        </p:nvSpPr>
        <p:spPr>
          <a:xfrm>
            <a:off x="449133" y="882357"/>
            <a:ext cx="3341437" cy="592882"/>
          </a:xfrm>
          <a:prstGeom prst="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974" tIns="68495" rIns="136974" bIns="68495" rtlCol="0" anchor="ctr"/>
          <a:lstStyle>
            <a:defPPr>
              <a:defRPr lang="zh-CN"/>
            </a:defPPr>
            <a:lvl1pPr algn="ctr">
              <a:defRPr sz="1600">
                <a:solidFill>
                  <a:schemeClr val="lt1"/>
                </a:solidFill>
                <a:latin typeface="+mn-ea"/>
                <a:cs typeface="+mn-e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altLang="zh-CN" sz="12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Freeform 6"/>
          <p:cNvSpPr/>
          <p:nvPr/>
        </p:nvSpPr>
        <p:spPr bwMode="auto">
          <a:xfrm>
            <a:off x="854230" y="1608771"/>
            <a:ext cx="2650662" cy="1249160"/>
          </a:xfrm>
          <a:custGeom>
            <a:avLst/>
            <a:gdLst>
              <a:gd name="T0" fmla="*/ 637 w 754"/>
              <a:gd name="T1" fmla="*/ 407 h 415"/>
              <a:gd name="T2" fmla="*/ 92 w 754"/>
              <a:gd name="T3" fmla="*/ 403 h 415"/>
              <a:gd name="T4" fmla="*/ 15 w 754"/>
              <a:gd name="T5" fmla="*/ 290 h 415"/>
              <a:gd name="T6" fmla="*/ 139 w 754"/>
              <a:gd name="T7" fmla="*/ 204 h 415"/>
              <a:gd name="T8" fmla="*/ 287 w 754"/>
              <a:gd name="T9" fmla="*/ 26 h 415"/>
              <a:gd name="T10" fmla="*/ 504 w 754"/>
              <a:gd name="T11" fmla="*/ 122 h 415"/>
              <a:gd name="T12" fmla="*/ 650 w 754"/>
              <a:gd name="T13" fmla="*/ 119 h 415"/>
              <a:gd name="T14" fmla="*/ 678 w 754"/>
              <a:gd name="T15" fmla="*/ 244 h 415"/>
              <a:gd name="T16" fmla="*/ 742 w 754"/>
              <a:gd name="T17" fmla="*/ 336 h 415"/>
              <a:gd name="T18" fmla="*/ 637 w 754"/>
              <a:gd name="T19" fmla="*/ 407 h 415"/>
              <a:gd name="connsiteX0" fmla="*/ 8448 w 10000"/>
              <a:gd name="connsiteY0" fmla="*/ 9807 h 10000"/>
              <a:gd name="connsiteX1" fmla="*/ 1220 w 10000"/>
              <a:gd name="connsiteY1" fmla="*/ 9711 h 10000"/>
              <a:gd name="connsiteX2" fmla="*/ 199 w 10000"/>
              <a:gd name="connsiteY2" fmla="*/ 6988 h 10000"/>
              <a:gd name="connsiteX3" fmla="*/ 1470 w 10000"/>
              <a:gd name="connsiteY3" fmla="*/ 4211 h 10000"/>
              <a:gd name="connsiteX4" fmla="*/ 3806 w 10000"/>
              <a:gd name="connsiteY4" fmla="*/ 627 h 10000"/>
              <a:gd name="connsiteX5" fmla="*/ 6684 w 10000"/>
              <a:gd name="connsiteY5" fmla="*/ 2940 h 10000"/>
              <a:gd name="connsiteX6" fmla="*/ 8621 w 10000"/>
              <a:gd name="connsiteY6" fmla="*/ 2867 h 10000"/>
              <a:gd name="connsiteX7" fmla="*/ 8992 w 10000"/>
              <a:gd name="connsiteY7" fmla="*/ 5880 h 10000"/>
              <a:gd name="connsiteX8" fmla="*/ 9841 w 10000"/>
              <a:gd name="connsiteY8" fmla="*/ 8096 h 10000"/>
              <a:gd name="connsiteX9" fmla="*/ 8448 w 10000"/>
              <a:gd name="connsiteY9" fmla="*/ 9807 h 10000"/>
              <a:gd name="connsiteX0-1" fmla="*/ 8448 w 10000"/>
              <a:gd name="connsiteY0-2" fmla="*/ 9807 h 10000"/>
              <a:gd name="connsiteX1-3" fmla="*/ 1220 w 10000"/>
              <a:gd name="connsiteY1-4" fmla="*/ 9711 h 10000"/>
              <a:gd name="connsiteX2-5" fmla="*/ 199 w 10000"/>
              <a:gd name="connsiteY2-6" fmla="*/ 6988 h 10000"/>
              <a:gd name="connsiteX3-7" fmla="*/ 1470 w 10000"/>
              <a:gd name="connsiteY3-8" fmla="*/ 4211 h 10000"/>
              <a:gd name="connsiteX4-9" fmla="*/ 3806 w 10000"/>
              <a:gd name="connsiteY4-10" fmla="*/ 627 h 10000"/>
              <a:gd name="connsiteX5-11" fmla="*/ 6684 w 10000"/>
              <a:gd name="connsiteY5-12" fmla="*/ 2940 h 10000"/>
              <a:gd name="connsiteX6-13" fmla="*/ 8621 w 10000"/>
              <a:gd name="connsiteY6-14" fmla="*/ 2867 h 10000"/>
              <a:gd name="connsiteX7-15" fmla="*/ 9353 w 10000"/>
              <a:gd name="connsiteY7-16" fmla="*/ 5815 h 10000"/>
              <a:gd name="connsiteX8-17" fmla="*/ 9841 w 10000"/>
              <a:gd name="connsiteY8-18" fmla="*/ 8096 h 10000"/>
              <a:gd name="connsiteX9-19" fmla="*/ 8448 w 10000"/>
              <a:gd name="connsiteY9-20" fmla="*/ 9807 h 10000"/>
              <a:gd name="connsiteX0-21" fmla="*/ 8448 w 10000"/>
              <a:gd name="connsiteY0-22" fmla="*/ 9807 h 10000"/>
              <a:gd name="connsiteX1-23" fmla="*/ 1220 w 10000"/>
              <a:gd name="connsiteY1-24" fmla="*/ 9711 h 10000"/>
              <a:gd name="connsiteX2-25" fmla="*/ 199 w 10000"/>
              <a:gd name="connsiteY2-26" fmla="*/ 6988 h 10000"/>
              <a:gd name="connsiteX3-27" fmla="*/ 1638 w 10000"/>
              <a:gd name="connsiteY3-28" fmla="*/ 4336 h 10000"/>
              <a:gd name="connsiteX4-29" fmla="*/ 3806 w 10000"/>
              <a:gd name="connsiteY4-30" fmla="*/ 627 h 10000"/>
              <a:gd name="connsiteX5-31" fmla="*/ 6684 w 10000"/>
              <a:gd name="connsiteY5-32" fmla="*/ 2940 h 10000"/>
              <a:gd name="connsiteX6-33" fmla="*/ 8621 w 10000"/>
              <a:gd name="connsiteY6-34" fmla="*/ 2867 h 10000"/>
              <a:gd name="connsiteX7-35" fmla="*/ 9353 w 10000"/>
              <a:gd name="connsiteY7-36" fmla="*/ 5815 h 10000"/>
              <a:gd name="connsiteX8-37" fmla="*/ 9841 w 10000"/>
              <a:gd name="connsiteY8-38" fmla="*/ 8096 h 10000"/>
              <a:gd name="connsiteX9-39" fmla="*/ 8448 w 10000"/>
              <a:gd name="connsiteY9-40" fmla="*/ 9807 h 10000"/>
              <a:gd name="connsiteX0-41" fmla="*/ 8448 w 10000"/>
              <a:gd name="connsiteY0-42" fmla="*/ 9807 h 10000"/>
              <a:gd name="connsiteX1-43" fmla="*/ 1220 w 10000"/>
              <a:gd name="connsiteY1-44" fmla="*/ 9711 h 10000"/>
              <a:gd name="connsiteX2-45" fmla="*/ 199 w 10000"/>
              <a:gd name="connsiteY2-46" fmla="*/ 6988 h 10000"/>
              <a:gd name="connsiteX3-47" fmla="*/ 1638 w 10000"/>
              <a:gd name="connsiteY3-48" fmla="*/ 4336 h 10000"/>
              <a:gd name="connsiteX4-49" fmla="*/ 3806 w 10000"/>
              <a:gd name="connsiteY4-50" fmla="*/ 627 h 10000"/>
              <a:gd name="connsiteX5-51" fmla="*/ 6684 w 10000"/>
              <a:gd name="connsiteY5-52" fmla="*/ 2940 h 10000"/>
              <a:gd name="connsiteX6-53" fmla="*/ 8621 w 10000"/>
              <a:gd name="connsiteY6-54" fmla="*/ 2867 h 10000"/>
              <a:gd name="connsiteX7-55" fmla="*/ 9054 w 10000"/>
              <a:gd name="connsiteY7-56" fmla="*/ 5692 h 10000"/>
              <a:gd name="connsiteX8-57" fmla="*/ 9841 w 10000"/>
              <a:gd name="connsiteY8-58" fmla="*/ 8096 h 10000"/>
              <a:gd name="connsiteX9-59" fmla="*/ 8448 w 10000"/>
              <a:gd name="connsiteY9-60" fmla="*/ 980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0000" h="10000">
                <a:moveTo>
                  <a:pt x="8448" y="9807"/>
                </a:moveTo>
                <a:lnTo>
                  <a:pt x="1220" y="9711"/>
                </a:lnTo>
                <a:cubicBezTo>
                  <a:pt x="1220" y="9711"/>
                  <a:pt x="0" y="9253"/>
                  <a:pt x="199" y="6988"/>
                </a:cubicBezTo>
                <a:cubicBezTo>
                  <a:pt x="424" y="4530"/>
                  <a:pt x="1638" y="4336"/>
                  <a:pt x="1638" y="4336"/>
                </a:cubicBezTo>
                <a:cubicBezTo>
                  <a:pt x="1638" y="4336"/>
                  <a:pt x="1711" y="1277"/>
                  <a:pt x="3806" y="627"/>
                </a:cubicBezTo>
                <a:cubicBezTo>
                  <a:pt x="5849" y="0"/>
                  <a:pt x="6684" y="2940"/>
                  <a:pt x="6684" y="2940"/>
                </a:cubicBezTo>
                <a:cubicBezTo>
                  <a:pt x="6684" y="2940"/>
                  <a:pt x="7732" y="1542"/>
                  <a:pt x="8621" y="2867"/>
                </a:cubicBezTo>
                <a:cubicBezTo>
                  <a:pt x="9363" y="3952"/>
                  <a:pt x="9054" y="5692"/>
                  <a:pt x="9054" y="5692"/>
                </a:cubicBezTo>
                <a:cubicBezTo>
                  <a:pt x="9054" y="5692"/>
                  <a:pt x="10000" y="6361"/>
                  <a:pt x="9841" y="8096"/>
                </a:cubicBezTo>
                <a:cubicBezTo>
                  <a:pt x="9668" y="10000"/>
                  <a:pt x="8448" y="9807"/>
                  <a:pt x="8448" y="9807"/>
                </a:cubicBezTo>
                <a:close/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974" tIns="68495" rIns="136974" bIns="68495" rtlCol="0" anchor="ctr"/>
          <a:lstStyle/>
          <a:p>
            <a:pPr algn="ctr"/>
            <a:endParaRPr lang="en-US" altLang="zh-CN" sz="12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文本框 225"/>
          <p:cNvSpPr txBox="1">
            <a:spLocks noChangeArrowheads="1"/>
          </p:cNvSpPr>
          <p:nvPr/>
        </p:nvSpPr>
        <p:spPr bwMode="auto">
          <a:xfrm>
            <a:off x="1202151" y="1060982"/>
            <a:ext cx="538610" cy="161583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>
            <a:defPPr>
              <a:defRPr lang="zh-CN"/>
            </a:defPPr>
            <a:lvl1pPr algn="ctr" fontAlgn="ctr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37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09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1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设备管理</a:t>
            </a:r>
            <a:endParaRPr lang="en-US" altLang="zh-CN" sz="105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文本框 112"/>
          <p:cNvSpPr txBox="1"/>
          <p:nvPr/>
        </p:nvSpPr>
        <p:spPr>
          <a:xfrm>
            <a:off x="2584432" y="2998182"/>
            <a:ext cx="1273821" cy="646331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>
            <a:defPPr>
              <a:defRPr lang="zh-CN"/>
            </a:defPPr>
            <a:lvl1pPr algn="ctr" fontAlgn="ctr">
              <a:spcBef>
                <a:spcPct val="0"/>
              </a:spcBef>
              <a:spcAft>
                <a:spcPct val="0"/>
              </a:spcAft>
              <a:defRPr sz="80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37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09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1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28600" indent="-228600" algn="l">
              <a:buAutoNum type="arabicPeriod"/>
            </a:pPr>
            <a:r>
              <a:rPr lang="zh-CN" altLang="en-US" sz="105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流式计算</a:t>
            </a:r>
            <a:endParaRPr lang="en-US" altLang="zh-CN" sz="1050" dirty="0" smtClean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28600" indent="-228600" algn="l">
              <a:buAutoNum type="arabicPeriod"/>
            </a:pPr>
            <a:r>
              <a:rPr lang="zh-CN" altLang="en-US" sz="105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无</a:t>
            </a:r>
            <a:r>
              <a:rPr lang="zh-CN" altLang="en-US" sz="105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服务器函数</a:t>
            </a:r>
            <a:endParaRPr lang="en-US" altLang="zh-CN" sz="1050" dirty="0" smtClean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28600" indent="-228600" algn="l">
              <a:buAutoNum type="arabicPeriod"/>
            </a:pPr>
            <a:r>
              <a:rPr lang="zh-CN" altLang="en-US" sz="105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边边通信</a:t>
            </a:r>
            <a:endParaRPr lang="en-US" altLang="zh-CN" sz="1050" dirty="0" smtClean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28600" indent="-228600" algn="l">
              <a:buAutoNum type="arabicPeriod"/>
            </a:pPr>
            <a:r>
              <a:rPr lang="zh-CN" altLang="en-US" sz="105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可视化运维</a:t>
            </a:r>
            <a:endParaRPr lang="en-US" altLang="zh-CN" sz="105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97"/>
          <p:cNvSpPr txBox="1"/>
          <p:nvPr/>
        </p:nvSpPr>
        <p:spPr>
          <a:xfrm>
            <a:off x="497758" y="1043939"/>
            <a:ext cx="430527" cy="213505"/>
          </a:xfrm>
          <a:prstGeom prst="rect">
            <a:avLst/>
          </a:prstGeom>
          <a:noFill/>
        </p:spPr>
        <p:txBody>
          <a:bodyPr wrap="square" lIns="51419" tIns="25710" rIns="51419" bIns="25710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37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09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16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4730" algn="l" defTabSz="91376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1930" algn="l" defTabSz="91376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199130" algn="l" defTabSz="91376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6330" algn="l" defTabSz="913765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050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应用</a:t>
            </a:r>
          </a:p>
        </p:txBody>
      </p:sp>
      <p:sp>
        <p:nvSpPr>
          <p:cNvPr id="15" name="文本框 197"/>
          <p:cNvSpPr txBox="1"/>
          <p:nvPr/>
        </p:nvSpPr>
        <p:spPr>
          <a:xfrm>
            <a:off x="78449" y="2270849"/>
            <a:ext cx="888220" cy="213505"/>
          </a:xfrm>
          <a:prstGeom prst="rect">
            <a:avLst/>
          </a:prstGeom>
          <a:noFill/>
        </p:spPr>
        <p:txBody>
          <a:bodyPr wrap="square" lIns="51419" tIns="25710" rIns="51419" bIns="25710" rtlCol="0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C00000"/>
                </a:solidFill>
                <a:latin typeface="+mn-ea"/>
                <a:cs typeface="Arial" panose="020B0604020202020204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37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09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1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05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华</a:t>
            </a:r>
            <a:r>
              <a:rPr lang="zh-CN" altLang="en-US" sz="105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为</a:t>
            </a:r>
            <a:r>
              <a:rPr lang="zh-CN" altLang="en-US" sz="105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云</a:t>
            </a:r>
            <a:endParaRPr lang="zh-CN" altLang="en-US" sz="105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文本框 197"/>
          <p:cNvSpPr txBox="1"/>
          <p:nvPr/>
        </p:nvSpPr>
        <p:spPr>
          <a:xfrm>
            <a:off x="311133" y="3154024"/>
            <a:ext cx="430527" cy="213505"/>
          </a:xfrm>
          <a:prstGeom prst="rect">
            <a:avLst/>
          </a:prstGeom>
          <a:noFill/>
        </p:spPr>
        <p:txBody>
          <a:bodyPr wrap="square" lIns="51419" tIns="25710" rIns="51419" bIns="25710" rtlCol="0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C00000"/>
                </a:solidFill>
                <a:latin typeface="+mn-ea"/>
                <a:cs typeface="Arial" panose="020B0604020202020204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37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09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1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105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联接</a:t>
            </a:r>
          </a:p>
        </p:txBody>
      </p:sp>
      <p:sp>
        <p:nvSpPr>
          <p:cNvPr id="17" name="文本框 197"/>
          <p:cNvSpPr txBox="1"/>
          <p:nvPr/>
        </p:nvSpPr>
        <p:spPr>
          <a:xfrm>
            <a:off x="423548" y="3854406"/>
            <a:ext cx="670682" cy="375088"/>
          </a:xfrm>
          <a:prstGeom prst="rect">
            <a:avLst/>
          </a:prstGeom>
          <a:noFill/>
        </p:spPr>
        <p:txBody>
          <a:bodyPr wrap="square" lIns="51419" tIns="25710" rIns="51419" bIns="25710" rtlCol="0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C00000"/>
                </a:solidFill>
                <a:latin typeface="+mn-ea"/>
                <a:cs typeface="Arial" panose="020B0604020202020204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37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09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1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泵房设备及传感</a:t>
            </a:r>
            <a:endParaRPr lang="en-US" altLang="zh-CN" sz="105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60653" y="2042440"/>
            <a:ext cx="1552193" cy="1226085"/>
          </a:xfrm>
          <a:prstGeom prst="rect">
            <a:avLst/>
          </a:prstGeom>
          <a:noFill/>
        </p:spPr>
        <p:txBody>
          <a:bodyPr wrap="square" lIns="68560" tIns="34280" rIns="68560" bIns="34280" rtlCol="0">
            <a:spAutoFit/>
          </a:bodyPr>
          <a:lstStyle/>
          <a:p>
            <a:pPr marL="63085" indent="-6308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深度开放边缘计算能力：</a:t>
            </a:r>
            <a:endParaRPr lang="en-US" altLang="zh-CN" sz="900" b="1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900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75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  <a:r>
              <a:rPr lang="zh-CN" altLang="en-US" sz="75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、函数、流式计算等</a:t>
            </a:r>
            <a:endParaRPr lang="en-US" altLang="zh-CN" sz="75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085" indent="-6308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百万级云管理：</a:t>
            </a:r>
            <a:endParaRPr lang="en-US" altLang="zh-CN" sz="900" b="1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75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75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百万级管理，可视化运维</a:t>
            </a:r>
            <a:endParaRPr lang="en-US" altLang="zh-CN" sz="75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3085" indent="-6308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工业级设计及多协议</a:t>
            </a:r>
            <a:r>
              <a:rPr lang="zh-CN" altLang="en-US" sz="9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9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75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IP65</a:t>
            </a:r>
            <a:r>
              <a:rPr lang="zh-CN" altLang="en-US" sz="75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，支持</a:t>
            </a:r>
            <a:r>
              <a:rPr lang="en-US" altLang="zh-CN" sz="75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LTE</a:t>
            </a:r>
            <a:r>
              <a:rPr lang="zh-CN" altLang="en-US" sz="75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75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75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75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PLC</a:t>
            </a:r>
            <a:r>
              <a:rPr lang="zh-CN" altLang="en-US" sz="75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75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805" y="2292753"/>
            <a:ext cx="245670" cy="238640"/>
          </a:xfrm>
          <a:prstGeom prst="rect">
            <a:avLst/>
          </a:prstGeom>
        </p:spPr>
      </p:pic>
      <p:sp>
        <p:nvSpPr>
          <p:cNvPr id="24" name="文本框 112"/>
          <p:cNvSpPr txBox="1"/>
          <p:nvPr/>
        </p:nvSpPr>
        <p:spPr>
          <a:xfrm>
            <a:off x="1988795" y="2102437"/>
            <a:ext cx="1253151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>
            <a:defPPr>
              <a:defRPr lang="zh-CN"/>
            </a:defPPr>
            <a:lvl1pPr algn="ctr" fontAlgn="ctr">
              <a:spcBef>
                <a:spcPct val="0"/>
              </a:spcBef>
              <a:spcAft>
                <a:spcPct val="0"/>
              </a:spcAft>
              <a:defRPr sz="80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37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09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1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威派格工业数据分析</a:t>
            </a:r>
            <a:endParaRPr lang="en-US" altLang="zh-CN" sz="105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文本框 225"/>
          <p:cNvSpPr txBox="1">
            <a:spLocks noChangeArrowheads="1"/>
          </p:cNvSpPr>
          <p:nvPr/>
        </p:nvSpPr>
        <p:spPr bwMode="auto">
          <a:xfrm>
            <a:off x="1806495" y="1062411"/>
            <a:ext cx="538610" cy="161583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>
            <a:defPPr>
              <a:defRPr lang="zh-CN"/>
            </a:defPPr>
            <a:lvl1pPr algn="ctr" fontAlgn="ctr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37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09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1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故障预测</a:t>
            </a:r>
            <a:endParaRPr lang="en-US" altLang="zh-CN" sz="105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文本框 225"/>
          <p:cNvSpPr txBox="1">
            <a:spLocks noChangeArrowheads="1"/>
          </p:cNvSpPr>
          <p:nvPr/>
        </p:nvSpPr>
        <p:spPr bwMode="auto">
          <a:xfrm>
            <a:off x="2429418" y="1062411"/>
            <a:ext cx="538610" cy="161583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>
            <a:defPPr>
              <a:defRPr lang="zh-CN"/>
            </a:defPPr>
            <a:lvl1pPr algn="ctr" fontAlgn="ctr">
              <a:spcBef>
                <a:spcPct val="0"/>
              </a:spcBef>
              <a:spcAft>
                <a:spcPct val="0"/>
              </a:spcAft>
              <a:defRPr sz="120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37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09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1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能效管理</a:t>
            </a:r>
            <a:endParaRPr lang="en-US" altLang="zh-CN" sz="105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523" y="3038626"/>
            <a:ext cx="245670" cy="238640"/>
          </a:xfrm>
          <a:prstGeom prst="rect">
            <a:avLst/>
          </a:prstGeom>
        </p:spPr>
      </p:pic>
      <p:sp>
        <p:nvSpPr>
          <p:cNvPr id="28" name="文本框 112"/>
          <p:cNvSpPr txBox="1"/>
          <p:nvPr/>
        </p:nvSpPr>
        <p:spPr>
          <a:xfrm>
            <a:off x="2098818" y="1521091"/>
            <a:ext cx="503343" cy="126958"/>
          </a:xfrm>
          <a:prstGeom prst="rect">
            <a:avLst/>
          </a:prstGeom>
          <a:noFill/>
        </p:spPr>
        <p:txBody>
          <a:bodyPr wrap="none" lIns="0" tIns="0" rIns="0" bIns="0" rtlCol="0" anchor="ctr" anchorCtr="1">
            <a:spAutoFit/>
          </a:bodyPr>
          <a:lstStyle>
            <a:defPPr>
              <a:defRPr lang="zh-CN"/>
            </a:defPPr>
            <a:lvl1pPr algn="ctr" fontAlgn="ctr">
              <a:spcBef>
                <a:spcPct val="0"/>
              </a:spcBef>
              <a:spcAft>
                <a:spcPct val="0"/>
              </a:spcAft>
              <a:defRPr sz="80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37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09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1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fontAlgn="base"/>
            <a:r>
              <a:rPr lang="en-US" altLang="zh-CN" sz="825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Open API</a:t>
            </a:r>
          </a:p>
        </p:txBody>
      </p:sp>
      <p:pic>
        <p:nvPicPr>
          <p:cNvPr id="29" name="图片 28" descr="威派格logo最新版 7.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57921" y="2277908"/>
            <a:ext cx="401850" cy="219977"/>
          </a:xfrm>
          <a:prstGeom prst="rect">
            <a:avLst/>
          </a:prstGeom>
        </p:spPr>
      </p:pic>
      <p:pic>
        <p:nvPicPr>
          <p:cNvPr id="30" name="图片 29" descr="威派格logo最新版 7.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89532" y="1010200"/>
            <a:ext cx="617536" cy="338060"/>
          </a:xfrm>
          <a:prstGeom prst="rect">
            <a:avLst/>
          </a:prstGeom>
        </p:spPr>
      </p:pic>
      <p:pic>
        <p:nvPicPr>
          <p:cNvPr id="32" name="图片 31" descr="未标题-1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99602" y="3817990"/>
            <a:ext cx="483960" cy="483863"/>
          </a:xfrm>
          <a:prstGeom prst="rect">
            <a:avLst/>
          </a:prstGeom>
          <a:noFill/>
        </p:spPr>
      </p:pic>
      <p:pic>
        <p:nvPicPr>
          <p:cNvPr id="33" name="图片 32" descr="未标题-2"/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7839" y="3802924"/>
            <a:ext cx="539073" cy="538964"/>
          </a:xfrm>
          <a:prstGeom prst="rect">
            <a:avLst/>
          </a:prstGeom>
          <a:noFill/>
        </p:spPr>
      </p:pic>
      <p:pic>
        <p:nvPicPr>
          <p:cNvPr id="34" name="图片 33" descr="未命名3"/>
          <p:cNvPicPr>
            <a:picLocks noChangeAspect="1"/>
          </p:cNvPicPr>
          <p:nvPr/>
        </p:nvPicPr>
        <p:blipFill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61174" y="3802924"/>
            <a:ext cx="539504" cy="539394"/>
          </a:xfrm>
          <a:prstGeom prst="rect">
            <a:avLst/>
          </a:prstGeom>
          <a:noFill/>
        </p:spPr>
      </p:pic>
      <p:pic>
        <p:nvPicPr>
          <p:cNvPr id="35" name="图片 34" descr="黑色图副本"/>
          <p:cNvPicPr>
            <a:picLocks noChangeAspect="1"/>
          </p:cNvPicPr>
          <p:nvPr/>
        </p:nvPicPr>
        <p:blipFill>
          <a:blip r:embed="rId9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82701" y="3776234"/>
            <a:ext cx="566198" cy="566084"/>
          </a:xfrm>
          <a:prstGeom prst="rect">
            <a:avLst/>
          </a:prstGeom>
          <a:noFill/>
        </p:spPr>
      </p:pic>
      <p:pic>
        <p:nvPicPr>
          <p:cNvPr id="36" name="图片 35" descr="黑色图副本11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59773" y="3828322"/>
            <a:ext cx="461570" cy="461477"/>
          </a:xfrm>
          <a:prstGeom prst="rect">
            <a:avLst/>
          </a:prstGeom>
          <a:noFill/>
        </p:spPr>
      </p:pic>
      <p:pic>
        <p:nvPicPr>
          <p:cNvPr id="37" name="图片 36" descr="威派格logo最新版 7.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30168" y="3921507"/>
            <a:ext cx="462318" cy="253307"/>
          </a:xfrm>
          <a:prstGeom prst="rect">
            <a:avLst/>
          </a:prstGeom>
        </p:spPr>
      </p:pic>
      <p:sp>
        <p:nvSpPr>
          <p:cNvPr id="38" name="文本框 109"/>
          <p:cNvSpPr txBox="1"/>
          <p:nvPr/>
        </p:nvSpPr>
        <p:spPr>
          <a:xfrm>
            <a:off x="1109700" y="3145943"/>
            <a:ext cx="631061" cy="190422"/>
          </a:xfrm>
          <a:prstGeom prst="rect">
            <a:avLst/>
          </a:prstGeom>
          <a:noFill/>
        </p:spPr>
        <p:txBody>
          <a:bodyPr wrap="square" lIns="51419" tIns="25710" rIns="51419" bIns="25710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AR </a:t>
            </a:r>
            <a:r>
              <a:rPr lang="zh-CN" altLang="en-US" sz="900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网关</a:t>
            </a:r>
          </a:p>
        </p:txBody>
      </p:sp>
      <p:sp>
        <p:nvSpPr>
          <p:cNvPr id="39" name="矩形 38"/>
          <p:cNvSpPr/>
          <p:nvPr/>
        </p:nvSpPr>
        <p:spPr>
          <a:xfrm>
            <a:off x="6380133" y="2038550"/>
            <a:ext cx="2363768" cy="1281100"/>
          </a:xfrm>
          <a:prstGeom prst="rect">
            <a:avLst/>
          </a:prstGeom>
        </p:spPr>
        <p:txBody>
          <a:bodyPr wrap="square" lIns="68560" tIns="34280" rIns="68560" bIns="34280">
            <a:spAutoFit/>
          </a:bodyPr>
          <a:lstStyle/>
          <a:p>
            <a:pPr marL="63085" indent="-6308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智联供水设备：</a:t>
            </a:r>
            <a:endParaRPr lang="en-US" altLang="zh-CN" sz="9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900" b="1" dirty="0">
                <a:solidFill>
                  <a:schemeClr val="accent2"/>
                </a:solidFill>
                <a:latin typeface="+mn-ea"/>
              </a:rPr>
              <a:t>  </a:t>
            </a:r>
            <a:r>
              <a:rPr lang="zh-CN" altLang="en-US" sz="75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可被软件定义的智能供水设备</a:t>
            </a:r>
          </a:p>
          <a:p>
            <a:pPr marL="63085" indent="-6308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水行业数据实时分析：</a:t>
            </a:r>
            <a:endParaRPr lang="en-US" altLang="zh-CN" sz="9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900" b="1" dirty="0">
                <a:solidFill>
                  <a:schemeClr val="accent2"/>
                </a:solidFill>
                <a:latin typeface="+mn-ea"/>
              </a:rPr>
              <a:t>  </a:t>
            </a:r>
            <a:r>
              <a:rPr lang="zh-CN" altLang="en-US" sz="75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基于边缘计算、流式计算的大数据实时分析</a:t>
            </a:r>
          </a:p>
          <a:p>
            <a:pPr marL="63085" indent="-6308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9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供水</a:t>
            </a:r>
            <a:r>
              <a:rPr lang="en-US" altLang="zh-CN" sz="900" b="1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</a:t>
            </a:r>
            <a:r>
              <a:rPr lang="zh-CN" altLang="en-US" sz="9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9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+SS</a:t>
            </a:r>
            <a:r>
              <a:rPr lang="zh-CN" altLang="en-US" sz="9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云平台应用服务：</a:t>
            </a:r>
            <a:endParaRPr lang="en-US" altLang="zh-CN" sz="9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750" dirty="0">
                <a:solidFill>
                  <a:schemeClr val="accent2"/>
                </a:solidFill>
                <a:latin typeface="+mn-ea"/>
              </a:rPr>
              <a:t>  </a:t>
            </a:r>
            <a:r>
              <a:rPr lang="en-US" altLang="zh-CN" sz="750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多用户、用角色的设备全生命周期运维管理服务</a:t>
            </a:r>
            <a:endParaRPr lang="en-US" altLang="zh-CN" sz="75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788608" y="1698281"/>
            <a:ext cx="492723" cy="253895"/>
          </a:xfrm>
          <a:prstGeom prst="rect">
            <a:avLst/>
          </a:prstGeom>
        </p:spPr>
        <p:txBody>
          <a:bodyPr wrap="none" lIns="68560" tIns="34280" rIns="68560" bIns="34280">
            <a:spAutoFit/>
          </a:bodyPr>
          <a:lstStyle/>
          <a:p>
            <a:r>
              <a:rPr lang="zh-CN" altLang="en-US" sz="1200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华为</a:t>
            </a:r>
            <a:endParaRPr lang="zh-CN" altLang="en-US" sz="12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677912" y="1675797"/>
            <a:ext cx="600124" cy="253895"/>
          </a:xfrm>
          <a:prstGeom prst="rect">
            <a:avLst/>
          </a:prstGeom>
        </p:spPr>
        <p:txBody>
          <a:bodyPr wrap="none" lIns="68560" tIns="34280" rIns="68560" bIns="34280">
            <a:spAutoFit/>
          </a:bodyPr>
          <a:lstStyle/>
          <a:p>
            <a:r>
              <a:rPr lang="zh-CN" altLang="en-US" sz="1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威派格</a:t>
            </a:r>
            <a:endParaRPr lang="en-US" altLang="zh-CN" sz="12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加号 41"/>
          <p:cNvSpPr/>
          <p:nvPr/>
        </p:nvSpPr>
        <p:spPr>
          <a:xfrm>
            <a:off x="5947200" y="2327327"/>
            <a:ext cx="378680" cy="399159"/>
          </a:xfrm>
          <a:prstGeom prst="mathPlus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0" tIns="34280" rIns="68560" bIns="34280" rtlCol="0" anchor="ctr"/>
          <a:lstStyle/>
          <a:p>
            <a:pPr algn="ctr"/>
            <a:endParaRPr lang="zh-CN" altLang="en-US" sz="1013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3" name="下箭头 42"/>
          <p:cNvSpPr/>
          <p:nvPr/>
        </p:nvSpPr>
        <p:spPr>
          <a:xfrm>
            <a:off x="5360823" y="3912250"/>
            <a:ext cx="77603" cy="12226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0" tIns="34280" rIns="68560" bIns="34280" rtlCol="0" anchor="ctr"/>
          <a:lstStyle/>
          <a:p>
            <a:pPr algn="ctr"/>
            <a:endParaRPr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677790" y="3528544"/>
            <a:ext cx="955814" cy="643107"/>
          </a:xfrm>
          <a:prstGeom prst="ellipse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0" tIns="34280" rIns="68560" bIns="34280" rtlCol="0" anchor="ctr"/>
          <a:lstStyle/>
          <a:p>
            <a:pPr algn="ctr"/>
            <a:endParaRPr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786395" y="3596836"/>
            <a:ext cx="754012" cy="253895"/>
          </a:xfrm>
          <a:prstGeom prst="rect">
            <a:avLst/>
          </a:prstGeom>
        </p:spPr>
        <p:txBody>
          <a:bodyPr wrap="none" lIns="68560" tIns="34280" rIns="68560" bIns="34280">
            <a:spAutoFit/>
          </a:bodyPr>
          <a:lstStyle/>
          <a:p>
            <a:r>
              <a:rPr lang="zh-CN" altLang="en-US" sz="1200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故障时间</a:t>
            </a:r>
            <a:endParaRPr lang="zh-CN" altLang="en-US" sz="12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786395" y="3827775"/>
            <a:ext cx="612948" cy="300062"/>
          </a:xfrm>
          <a:prstGeom prst="rect">
            <a:avLst/>
          </a:prstGeom>
        </p:spPr>
        <p:txBody>
          <a:bodyPr wrap="none" lIns="68560" tIns="34280" rIns="68560" bIns="34280">
            <a:spAutoFit/>
          </a:bodyPr>
          <a:lstStyle/>
          <a:p>
            <a:r>
              <a:rPr lang="en-US" altLang="zh-CN" sz="1500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 </a:t>
            </a:r>
            <a:endParaRPr lang="zh-CN" altLang="en-US" sz="15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下箭头 46"/>
          <p:cNvSpPr/>
          <p:nvPr/>
        </p:nvSpPr>
        <p:spPr>
          <a:xfrm>
            <a:off x="6785517" y="3912250"/>
            <a:ext cx="77603" cy="12226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0" tIns="34280" rIns="68560" bIns="34280" rtlCol="0" anchor="ctr"/>
          <a:lstStyle/>
          <a:p>
            <a:pPr algn="ctr"/>
            <a:endParaRPr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102484" y="3528544"/>
            <a:ext cx="955814" cy="643107"/>
          </a:xfrm>
          <a:prstGeom prst="ellipse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0" tIns="34280" rIns="68560" bIns="34280" rtlCol="0" anchor="ctr"/>
          <a:lstStyle/>
          <a:p>
            <a:pPr algn="ctr"/>
            <a:endParaRPr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262996" y="3600322"/>
            <a:ext cx="600124" cy="253895"/>
          </a:xfrm>
          <a:prstGeom prst="rect">
            <a:avLst/>
          </a:prstGeom>
        </p:spPr>
        <p:txBody>
          <a:bodyPr wrap="none" lIns="68560" tIns="34280" rIns="68560" bIns="34280">
            <a:spAutoFit/>
          </a:bodyPr>
          <a:lstStyle/>
          <a:p>
            <a:r>
              <a:rPr lang="zh-CN" altLang="en-US" sz="1200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故障率</a:t>
            </a:r>
            <a:endParaRPr lang="zh-CN" altLang="en-US" sz="12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211090" y="3827775"/>
            <a:ext cx="612948" cy="300062"/>
          </a:xfrm>
          <a:prstGeom prst="rect">
            <a:avLst/>
          </a:prstGeom>
        </p:spPr>
        <p:txBody>
          <a:bodyPr wrap="none" lIns="68560" tIns="34280" rIns="68560" bIns="34280">
            <a:spAutoFit/>
          </a:bodyPr>
          <a:lstStyle/>
          <a:p>
            <a:r>
              <a:rPr lang="en-US" altLang="zh-CN" sz="1500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 </a:t>
            </a:r>
            <a:endParaRPr lang="zh-CN" altLang="en-US" sz="15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下箭头 50"/>
          <p:cNvSpPr/>
          <p:nvPr/>
        </p:nvSpPr>
        <p:spPr>
          <a:xfrm>
            <a:off x="8210212" y="3912250"/>
            <a:ext cx="77603" cy="122264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0" tIns="34280" rIns="68560" bIns="34280" rtlCol="0" anchor="ctr"/>
          <a:lstStyle/>
          <a:p>
            <a:pPr algn="ctr"/>
            <a:endParaRPr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7527179" y="3528544"/>
            <a:ext cx="955814" cy="643107"/>
          </a:xfrm>
          <a:prstGeom prst="ellipse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0" tIns="34280" rIns="68560" bIns="34280" rtlCol="0" anchor="ctr"/>
          <a:lstStyle/>
          <a:p>
            <a:pPr algn="ctr"/>
            <a:endParaRPr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635562" y="3593450"/>
            <a:ext cx="754012" cy="253895"/>
          </a:xfrm>
          <a:prstGeom prst="rect">
            <a:avLst/>
          </a:prstGeom>
        </p:spPr>
        <p:txBody>
          <a:bodyPr wrap="none" lIns="68560" tIns="34280" rIns="68560" bIns="34280">
            <a:spAutoFit/>
          </a:bodyPr>
          <a:lstStyle/>
          <a:p>
            <a:r>
              <a:rPr lang="zh-CN" altLang="en-US" sz="1200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维护人力</a:t>
            </a:r>
            <a:endParaRPr lang="zh-CN" altLang="en-US" sz="12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635784" y="3827775"/>
            <a:ext cx="612948" cy="300062"/>
          </a:xfrm>
          <a:prstGeom prst="rect">
            <a:avLst/>
          </a:prstGeom>
        </p:spPr>
        <p:txBody>
          <a:bodyPr wrap="none" lIns="68560" tIns="34280" rIns="68560" bIns="34280">
            <a:spAutoFit/>
          </a:bodyPr>
          <a:lstStyle/>
          <a:p>
            <a:r>
              <a:rPr lang="en-US" altLang="zh-CN" sz="1500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 </a:t>
            </a:r>
            <a:endParaRPr lang="zh-CN" altLang="en-US" sz="15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529718" y="882358"/>
            <a:ext cx="4101346" cy="3546250"/>
          </a:xfrm>
          <a:prstGeom prst="rect">
            <a:avLst/>
          </a:prstGeom>
          <a:noFill/>
          <a:ln w="31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0" tIns="34280" rIns="68560" bIns="34280" rtlCol="0" anchor="ctr"/>
          <a:lstStyle/>
          <a:p>
            <a:pPr algn="ctr"/>
            <a:endParaRPr lang="zh-CN" altLang="en-US" sz="1013">
              <a:solidFill>
                <a:srgbClr val="FFFFFF"/>
              </a:solidFill>
              <a:latin typeface="+mn-ea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4706013" y="1475239"/>
            <a:ext cx="3817067" cy="0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5384283" y="1079390"/>
            <a:ext cx="2573421" cy="225106"/>
          </a:xfrm>
          <a:prstGeom prst="rect">
            <a:avLst/>
          </a:prstGeom>
          <a:noFill/>
        </p:spPr>
        <p:txBody>
          <a:bodyPr wrap="none" lIns="68560" tIns="34280" rIns="68560" bIns="34280" rtlCol="0">
            <a:spAutoFit/>
          </a:bodyPr>
          <a:lstStyle/>
          <a:p>
            <a:r>
              <a:rPr lang="zh-CN" altLang="en-US" sz="1013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</a:t>
            </a:r>
            <a:r>
              <a:rPr lang="zh-CN" altLang="en-US" sz="1013" b="1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为云智能边缘平台和</a:t>
            </a:r>
            <a:r>
              <a:rPr lang="zh-CN" altLang="en-US" sz="1013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威派格构建</a:t>
            </a:r>
            <a:r>
              <a:rPr lang="en-US" altLang="zh-CN" sz="1013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E2E</a:t>
            </a:r>
            <a:r>
              <a:rPr lang="zh-CN" altLang="en-US" sz="1013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</a:p>
        </p:txBody>
      </p:sp>
      <p:sp>
        <p:nvSpPr>
          <p:cNvPr id="58" name="Freeform 19"/>
          <p:cNvSpPr>
            <a:spLocks noEditPoints="1"/>
          </p:cNvSpPr>
          <p:nvPr/>
        </p:nvSpPr>
        <p:spPr bwMode="auto">
          <a:xfrm>
            <a:off x="1688605" y="3000086"/>
            <a:ext cx="833162" cy="521382"/>
          </a:xfrm>
          <a:custGeom>
            <a:avLst/>
            <a:gdLst/>
            <a:ahLst/>
            <a:cxnLst>
              <a:cxn ang="0">
                <a:pos x="206" y="128"/>
              </a:cxn>
              <a:cxn ang="0">
                <a:pos x="179" y="108"/>
              </a:cxn>
              <a:cxn ang="0">
                <a:pos x="22" y="221"/>
              </a:cxn>
              <a:cxn ang="0">
                <a:pos x="22" y="355"/>
              </a:cxn>
              <a:cxn ang="0">
                <a:pos x="40" y="383"/>
              </a:cxn>
              <a:cxn ang="0">
                <a:pos x="99" y="383"/>
              </a:cxn>
              <a:cxn ang="0">
                <a:pos x="298" y="355"/>
              </a:cxn>
              <a:cxn ang="0">
                <a:pos x="305" y="385"/>
              </a:cxn>
              <a:cxn ang="0">
                <a:pos x="361" y="379"/>
              </a:cxn>
              <a:cxn ang="0">
                <a:pos x="400" y="333"/>
              </a:cxn>
              <a:cxn ang="0">
                <a:pos x="192" y="108"/>
              </a:cxn>
              <a:cxn ang="0">
                <a:pos x="200" y="116"/>
              </a:cxn>
              <a:cxn ang="0">
                <a:pos x="192" y="108"/>
              </a:cxn>
              <a:cxn ang="0">
                <a:pos x="51" y="355"/>
              </a:cxn>
              <a:cxn ang="0">
                <a:pos x="348" y="373"/>
              </a:cxn>
              <a:cxn ang="0">
                <a:pos x="348" y="355"/>
              </a:cxn>
              <a:cxn ang="0">
                <a:pos x="377" y="343"/>
              </a:cxn>
              <a:cxn ang="0">
                <a:pos x="12" y="243"/>
              </a:cxn>
              <a:cxn ang="0">
                <a:pos x="387" y="243"/>
              </a:cxn>
              <a:cxn ang="0">
                <a:pos x="49" y="287"/>
              </a:cxn>
              <a:cxn ang="0">
                <a:pos x="83" y="253"/>
              </a:cxn>
              <a:cxn ang="0">
                <a:pos x="83" y="266"/>
              </a:cxn>
              <a:cxn ang="0">
                <a:pos x="338" y="265"/>
              </a:cxn>
              <a:cxn ang="0">
                <a:pos x="338" y="252"/>
              </a:cxn>
              <a:cxn ang="0">
                <a:pos x="223" y="265"/>
              </a:cxn>
              <a:cxn ang="0">
                <a:pos x="197" y="265"/>
              </a:cxn>
              <a:cxn ang="0">
                <a:pos x="270" y="252"/>
              </a:cxn>
              <a:cxn ang="0">
                <a:pos x="291" y="265"/>
              </a:cxn>
              <a:cxn ang="0">
                <a:pos x="291" y="252"/>
              </a:cxn>
              <a:cxn ang="0">
                <a:pos x="317" y="303"/>
              </a:cxn>
              <a:cxn ang="0">
                <a:pos x="291" y="303"/>
              </a:cxn>
              <a:cxn ang="0">
                <a:pos x="223" y="291"/>
              </a:cxn>
              <a:cxn ang="0">
                <a:pos x="338" y="303"/>
              </a:cxn>
              <a:cxn ang="0">
                <a:pos x="338" y="291"/>
              </a:cxn>
              <a:cxn ang="0">
                <a:pos x="270" y="303"/>
              </a:cxn>
              <a:cxn ang="0">
                <a:pos x="244" y="303"/>
              </a:cxn>
              <a:cxn ang="0">
                <a:pos x="255" y="163"/>
              </a:cxn>
              <a:cxn ang="0">
                <a:pos x="246" y="53"/>
              </a:cxn>
              <a:cxn ang="0">
                <a:pos x="246" y="154"/>
              </a:cxn>
              <a:cxn ang="0">
                <a:pos x="271" y="179"/>
              </a:cxn>
              <a:cxn ang="0">
                <a:pos x="280" y="188"/>
              </a:cxn>
              <a:cxn ang="0">
                <a:pos x="271" y="28"/>
              </a:cxn>
              <a:cxn ang="0">
                <a:pos x="296" y="12"/>
              </a:cxn>
              <a:cxn ang="0">
                <a:pos x="296" y="213"/>
              </a:cxn>
              <a:cxn ang="0">
                <a:pos x="349" y="108"/>
              </a:cxn>
              <a:cxn ang="0">
                <a:pos x="296" y="12"/>
              </a:cxn>
              <a:cxn ang="0">
                <a:pos x="154" y="163"/>
              </a:cxn>
              <a:cxn ang="0">
                <a:pos x="154" y="62"/>
              </a:cxn>
              <a:cxn ang="0">
                <a:pos x="122" y="108"/>
              </a:cxn>
              <a:cxn ang="0">
                <a:pos x="103" y="213"/>
              </a:cxn>
              <a:cxn ang="0">
                <a:pos x="103" y="12"/>
              </a:cxn>
              <a:cxn ang="0">
                <a:pos x="51" y="109"/>
              </a:cxn>
              <a:cxn ang="0">
                <a:pos x="120" y="188"/>
              </a:cxn>
              <a:cxn ang="0">
                <a:pos x="129" y="179"/>
              </a:cxn>
              <a:cxn ang="0">
                <a:pos x="129" y="37"/>
              </a:cxn>
              <a:cxn ang="0">
                <a:pos x="86" y="108"/>
              </a:cxn>
            </a:cxnLst>
            <a:rect l="0" t="0" r="r" b="b"/>
            <a:pathLst>
              <a:path w="400" h="385">
                <a:moveTo>
                  <a:pt x="377" y="221"/>
                </a:moveTo>
                <a:cubicBezTo>
                  <a:pt x="206" y="221"/>
                  <a:pt x="206" y="221"/>
                  <a:pt x="206" y="221"/>
                </a:cubicBezTo>
                <a:cubicBezTo>
                  <a:pt x="206" y="128"/>
                  <a:pt x="206" y="128"/>
                  <a:pt x="206" y="128"/>
                </a:cubicBezTo>
                <a:cubicBezTo>
                  <a:pt x="215" y="125"/>
                  <a:pt x="221" y="117"/>
                  <a:pt x="221" y="108"/>
                </a:cubicBezTo>
                <a:cubicBezTo>
                  <a:pt x="221" y="96"/>
                  <a:pt x="211" y="87"/>
                  <a:pt x="200" y="87"/>
                </a:cubicBezTo>
                <a:cubicBezTo>
                  <a:pt x="189" y="87"/>
                  <a:pt x="179" y="96"/>
                  <a:pt x="179" y="108"/>
                </a:cubicBezTo>
                <a:cubicBezTo>
                  <a:pt x="179" y="117"/>
                  <a:pt x="185" y="125"/>
                  <a:pt x="194" y="128"/>
                </a:cubicBezTo>
                <a:cubicBezTo>
                  <a:pt x="194" y="221"/>
                  <a:pt x="194" y="221"/>
                  <a:pt x="194" y="221"/>
                </a:cubicBezTo>
                <a:cubicBezTo>
                  <a:pt x="22" y="221"/>
                  <a:pt x="22" y="221"/>
                  <a:pt x="22" y="221"/>
                </a:cubicBezTo>
                <a:cubicBezTo>
                  <a:pt x="10" y="221"/>
                  <a:pt x="0" y="231"/>
                  <a:pt x="0" y="243"/>
                </a:cubicBezTo>
                <a:cubicBezTo>
                  <a:pt x="0" y="333"/>
                  <a:pt x="0" y="333"/>
                  <a:pt x="0" y="333"/>
                </a:cubicBezTo>
                <a:cubicBezTo>
                  <a:pt x="0" y="345"/>
                  <a:pt x="10" y="355"/>
                  <a:pt x="22" y="355"/>
                </a:cubicBezTo>
                <a:cubicBezTo>
                  <a:pt x="38" y="355"/>
                  <a:pt x="38" y="355"/>
                  <a:pt x="38" y="355"/>
                </a:cubicBezTo>
                <a:cubicBezTo>
                  <a:pt x="38" y="379"/>
                  <a:pt x="38" y="379"/>
                  <a:pt x="38" y="379"/>
                </a:cubicBezTo>
                <a:cubicBezTo>
                  <a:pt x="38" y="381"/>
                  <a:pt x="39" y="382"/>
                  <a:pt x="40" y="383"/>
                </a:cubicBezTo>
                <a:cubicBezTo>
                  <a:pt x="41" y="385"/>
                  <a:pt x="43" y="385"/>
                  <a:pt x="44" y="385"/>
                </a:cubicBezTo>
                <a:cubicBezTo>
                  <a:pt x="95" y="385"/>
                  <a:pt x="95" y="385"/>
                  <a:pt x="95" y="385"/>
                </a:cubicBezTo>
                <a:cubicBezTo>
                  <a:pt x="96" y="385"/>
                  <a:pt x="98" y="385"/>
                  <a:pt x="99" y="383"/>
                </a:cubicBezTo>
                <a:cubicBezTo>
                  <a:pt x="100" y="382"/>
                  <a:pt x="101" y="381"/>
                  <a:pt x="101" y="379"/>
                </a:cubicBezTo>
                <a:cubicBezTo>
                  <a:pt x="101" y="355"/>
                  <a:pt x="101" y="355"/>
                  <a:pt x="101" y="355"/>
                </a:cubicBezTo>
                <a:cubicBezTo>
                  <a:pt x="298" y="355"/>
                  <a:pt x="298" y="355"/>
                  <a:pt x="298" y="355"/>
                </a:cubicBezTo>
                <a:cubicBezTo>
                  <a:pt x="298" y="379"/>
                  <a:pt x="298" y="379"/>
                  <a:pt x="298" y="379"/>
                </a:cubicBezTo>
                <a:cubicBezTo>
                  <a:pt x="298" y="381"/>
                  <a:pt x="299" y="382"/>
                  <a:pt x="300" y="383"/>
                </a:cubicBezTo>
                <a:cubicBezTo>
                  <a:pt x="301" y="385"/>
                  <a:pt x="303" y="385"/>
                  <a:pt x="305" y="385"/>
                </a:cubicBezTo>
                <a:cubicBezTo>
                  <a:pt x="355" y="385"/>
                  <a:pt x="355" y="385"/>
                  <a:pt x="355" y="385"/>
                </a:cubicBezTo>
                <a:cubicBezTo>
                  <a:pt x="356" y="385"/>
                  <a:pt x="358" y="385"/>
                  <a:pt x="359" y="383"/>
                </a:cubicBezTo>
                <a:cubicBezTo>
                  <a:pt x="360" y="382"/>
                  <a:pt x="361" y="381"/>
                  <a:pt x="361" y="379"/>
                </a:cubicBezTo>
                <a:cubicBezTo>
                  <a:pt x="361" y="355"/>
                  <a:pt x="361" y="355"/>
                  <a:pt x="361" y="355"/>
                </a:cubicBezTo>
                <a:cubicBezTo>
                  <a:pt x="377" y="355"/>
                  <a:pt x="377" y="355"/>
                  <a:pt x="377" y="355"/>
                </a:cubicBezTo>
                <a:cubicBezTo>
                  <a:pt x="390" y="355"/>
                  <a:pt x="400" y="345"/>
                  <a:pt x="400" y="333"/>
                </a:cubicBezTo>
                <a:cubicBezTo>
                  <a:pt x="400" y="243"/>
                  <a:pt x="400" y="243"/>
                  <a:pt x="400" y="243"/>
                </a:cubicBezTo>
                <a:cubicBezTo>
                  <a:pt x="400" y="231"/>
                  <a:pt x="390" y="221"/>
                  <a:pt x="377" y="221"/>
                </a:cubicBezTo>
                <a:close/>
                <a:moveTo>
                  <a:pt x="192" y="108"/>
                </a:moveTo>
                <a:cubicBezTo>
                  <a:pt x="192" y="103"/>
                  <a:pt x="196" y="100"/>
                  <a:pt x="200" y="100"/>
                </a:cubicBezTo>
                <a:cubicBezTo>
                  <a:pt x="204" y="100"/>
                  <a:pt x="208" y="103"/>
                  <a:pt x="208" y="108"/>
                </a:cubicBezTo>
                <a:cubicBezTo>
                  <a:pt x="208" y="112"/>
                  <a:pt x="204" y="116"/>
                  <a:pt x="200" y="116"/>
                </a:cubicBezTo>
                <a:cubicBezTo>
                  <a:pt x="200" y="116"/>
                  <a:pt x="200" y="116"/>
                  <a:pt x="200" y="116"/>
                </a:cubicBezTo>
                <a:cubicBezTo>
                  <a:pt x="200" y="116"/>
                  <a:pt x="200" y="116"/>
                  <a:pt x="200" y="116"/>
                </a:cubicBezTo>
                <a:cubicBezTo>
                  <a:pt x="196" y="116"/>
                  <a:pt x="192" y="112"/>
                  <a:pt x="192" y="108"/>
                </a:cubicBezTo>
                <a:close/>
                <a:moveTo>
                  <a:pt x="88" y="373"/>
                </a:moveTo>
                <a:cubicBezTo>
                  <a:pt x="51" y="373"/>
                  <a:pt x="51" y="373"/>
                  <a:pt x="51" y="373"/>
                </a:cubicBezTo>
                <a:cubicBezTo>
                  <a:pt x="51" y="355"/>
                  <a:pt x="51" y="355"/>
                  <a:pt x="51" y="355"/>
                </a:cubicBezTo>
                <a:cubicBezTo>
                  <a:pt x="88" y="355"/>
                  <a:pt x="88" y="355"/>
                  <a:pt x="88" y="355"/>
                </a:cubicBezTo>
                <a:lnTo>
                  <a:pt x="88" y="373"/>
                </a:lnTo>
                <a:close/>
                <a:moveTo>
                  <a:pt x="348" y="373"/>
                </a:moveTo>
                <a:cubicBezTo>
                  <a:pt x="311" y="373"/>
                  <a:pt x="311" y="373"/>
                  <a:pt x="311" y="373"/>
                </a:cubicBezTo>
                <a:cubicBezTo>
                  <a:pt x="311" y="355"/>
                  <a:pt x="311" y="355"/>
                  <a:pt x="311" y="355"/>
                </a:cubicBezTo>
                <a:cubicBezTo>
                  <a:pt x="348" y="355"/>
                  <a:pt x="348" y="355"/>
                  <a:pt x="348" y="355"/>
                </a:cubicBezTo>
                <a:lnTo>
                  <a:pt x="348" y="373"/>
                </a:lnTo>
                <a:close/>
                <a:moveTo>
                  <a:pt x="387" y="333"/>
                </a:moveTo>
                <a:cubicBezTo>
                  <a:pt x="387" y="338"/>
                  <a:pt x="383" y="343"/>
                  <a:pt x="377" y="343"/>
                </a:cubicBezTo>
                <a:cubicBezTo>
                  <a:pt x="22" y="343"/>
                  <a:pt x="22" y="343"/>
                  <a:pt x="22" y="343"/>
                </a:cubicBezTo>
                <a:cubicBezTo>
                  <a:pt x="17" y="343"/>
                  <a:pt x="12" y="338"/>
                  <a:pt x="12" y="333"/>
                </a:cubicBezTo>
                <a:cubicBezTo>
                  <a:pt x="12" y="243"/>
                  <a:pt x="12" y="243"/>
                  <a:pt x="12" y="243"/>
                </a:cubicBezTo>
                <a:cubicBezTo>
                  <a:pt x="12" y="238"/>
                  <a:pt x="17" y="233"/>
                  <a:pt x="22" y="233"/>
                </a:cubicBezTo>
                <a:cubicBezTo>
                  <a:pt x="377" y="233"/>
                  <a:pt x="377" y="233"/>
                  <a:pt x="377" y="233"/>
                </a:cubicBezTo>
                <a:cubicBezTo>
                  <a:pt x="383" y="233"/>
                  <a:pt x="387" y="238"/>
                  <a:pt x="387" y="243"/>
                </a:cubicBezTo>
                <a:lnTo>
                  <a:pt x="387" y="333"/>
                </a:lnTo>
                <a:close/>
                <a:moveTo>
                  <a:pt x="83" y="253"/>
                </a:moveTo>
                <a:cubicBezTo>
                  <a:pt x="64" y="253"/>
                  <a:pt x="49" y="268"/>
                  <a:pt x="49" y="287"/>
                </a:cubicBezTo>
                <a:cubicBezTo>
                  <a:pt x="49" y="306"/>
                  <a:pt x="64" y="321"/>
                  <a:pt x="83" y="321"/>
                </a:cubicBezTo>
                <a:cubicBezTo>
                  <a:pt x="102" y="321"/>
                  <a:pt x="117" y="306"/>
                  <a:pt x="117" y="287"/>
                </a:cubicBezTo>
                <a:cubicBezTo>
                  <a:pt x="117" y="268"/>
                  <a:pt x="102" y="253"/>
                  <a:pt x="83" y="253"/>
                </a:cubicBezTo>
                <a:close/>
                <a:moveTo>
                  <a:pt x="83" y="308"/>
                </a:moveTo>
                <a:cubicBezTo>
                  <a:pt x="71" y="308"/>
                  <a:pt x="62" y="299"/>
                  <a:pt x="62" y="287"/>
                </a:cubicBezTo>
                <a:cubicBezTo>
                  <a:pt x="62" y="275"/>
                  <a:pt x="71" y="266"/>
                  <a:pt x="83" y="266"/>
                </a:cubicBezTo>
                <a:cubicBezTo>
                  <a:pt x="95" y="266"/>
                  <a:pt x="104" y="275"/>
                  <a:pt x="104" y="287"/>
                </a:cubicBezTo>
                <a:cubicBezTo>
                  <a:pt x="104" y="299"/>
                  <a:pt x="95" y="308"/>
                  <a:pt x="83" y="308"/>
                </a:cubicBezTo>
                <a:close/>
                <a:moveTo>
                  <a:pt x="338" y="265"/>
                </a:moveTo>
                <a:cubicBezTo>
                  <a:pt x="364" y="265"/>
                  <a:pt x="364" y="265"/>
                  <a:pt x="364" y="265"/>
                </a:cubicBezTo>
                <a:cubicBezTo>
                  <a:pt x="364" y="252"/>
                  <a:pt x="364" y="252"/>
                  <a:pt x="364" y="252"/>
                </a:cubicBezTo>
                <a:cubicBezTo>
                  <a:pt x="338" y="252"/>
                  <a:pt x="338" y="252"/>
                  <a:pt x="338" y="252"/>
                </a:cubicBezTo>
                <a:lnTo>
                  <a:pt x="338" y="265"/>
                </a:lnTo>
                <a:close/>
                <a:moveTo>
                  <a:pt x="197" y="265"/>
                </a:moveTo>
                <a:cubicBezTo>
                  <a:pt x="223" y="265"/>
                  <a:pt x="223" y="265"/>
                  <a:pt x="223" y="265"/>
                </a:cubicBezTo>
                <a:cubicBezTo>
                  <a:pt x="223" y="252"/>
                  <a:pt x="223" y="252"/>
                  <a:pt x="223" y="252"/>
                </a:cubicBezTo>
                <a:cubicBezTo>
                  <a:pt x="197" y="252"/>
                  <a:pt x="197" y="252"/>
                  <a:pt x="197" y="252"/>
                </a:cubicBezTo>
                <a:lnTo>
                  <a:pt x="197" y="265"/>
                </a:lnTo>
                <a:close/>
                <a:moveTo>
                  <a:pt x="244" y="265"/>
                </a:moveTo>
                <a:cubicBezTo>
                  <a:pt x="270" y="265"/>
                  <a:pt x="270" y="265"/>
                  <a:pt x="270" y="265"/>
                </a:cubicBezTo>
                <a:cubicBezTo>
                  <a:pt x="270" y="252"/>
                  <a:pt x="270" y="252"/>
                  <a:pt x="270" y="252"/>
                </a:cubicBezTo>
                <a:cubicBezTo>
                  <a:pt x="244" y="252"/>
                  <a:pt x="244" y="252"/>
                  <a:pt x="244" y="252"/>
                </a:cubicBezTo>
                <a:lnTo>
                  <a:pt x="244" y="265"/>
                </a:lnTo>
                <a:close/>
                <a:moveTo>
                  <a:pt x="291" y="265"/>
                </a:moveTo>
                <a:cubicBezTo>
                  <a:pt x="317" y="265"/>
                  <a:pt x="317" y="265"/>
                  <a:pt x="317" y="265"/>
                </a:cubicBezTo>
                <a:cubicBezTo>
                  <a:pt x="317" y="252"/>
                  <a:pt x="317" y="252"/>
                  <a:pt x="317" y="252"/>
                </a:cubicBezTo>
                <a:cubicBezTo>
                  <a:pt x="291" y="252"/>
                  <a:pt x="291" y="252"/>
                  <a:pt x="291" y="252"/>
                </a:cubicBezTo>
                <a:lnTo>
                  <a:pt x="291" y="265"/>
                </a:lnTo>
                <a:close/>
                <a:moveTo>
                  <a:pt x="291" y="303"/>
                </a:moveTo>
                <a:cubicBezTo>
                  <a:pt x="317" y="303"/>
                  <a:pt x="317" y="303"/>
                  <a:pt x="317" y="303"/>
                </a:cubicBezTo>
                <a:cubicBezTo>
                  <a:pt x="317" y="291"/>
                  <a:pt x="317" y="291"/>
                  <a:pt x="317" y="291"/>
                </a:cubicBezTo>
                <a:cubicBezTo>
                  <a:pt x="291" y="291"/>
                  <a:pt x="291" y="291"/>
                  <a:pt x="291" y="291"/>
                </a:cubicBezTo>
                <a:lnTo>
                  <a:pt x="291" y="303"/>
                </a:lnTo>
                <a:close/>
                <a:moveTo>
                  <a:pt x="197" y="303"/>
                </a:moveTo>
                <a:cubicBezTo>
                  <a:pt x="223" y="303"/>
                  <a:pt x="223" y="303"/>
                  <a:pt x="223" y="303"/>
                </a:cubicBezTo>
                <a:cubicBezTo>
                  <a:pt x="223" y="291"/>
                  <a:pt x="223" y="291"/>
                  <a:pt x="223" y="291"/>
                </a:cubicBezTo>
                <a:cubicBezTo>
                  <a:pt x="197" y="291"/>
                  <a:pt x="197" y="291"/>
                  <a:pt x="197" y="291"/>
                </a:cubicBezTo>
                <a:lnTo>
                  <a:pt x="197" y="303"/>
                </a:lnTo>
                <a:close/>
                <a:moveTo>
                  <a:pt x="338" y="303"/>
                </a:moveTo>
                <a:cubicBezTo>
                  <a:pt x="364" y="303"/>
                  <a:pt x="364" y="303"/>
                  <a:pt x="364" y="303"/>
                </a:cubicBezTo>
                <a:cubicBezTo>
                  <a:pt x="364" y="291"/>
                  <a:pt x="364" y="291"/>
                  <a:pt x="364" y="291"/>
                </a:cubicBezTo>
                <a:cubicBezTo>
                  <a:pt x="338" y="291"/>
                  <a:pt x="338" y="291"/>
                  <a:pt x="338" y="291"/>
                </a:cubicBezTo>
                <a:lnTo>
                  <a:pt x="338" y="303"/>
                </a:lnTo>
                <a:close/>
                <a:moveTo>
                  <a:pt x="244" y="303"/>
                </a:moveTo>
                <a:cubicBezTo>
                  <a:pt x="270" y="303"/>
                  <a:pt x="270" y="303"/>
                  <a:pt x="270" y="303"/>
                </a:cubicBezTo>
                <a:cubicBezTo>
                  <a:pt x="270" y="291"/>
                  <a:pt x="270" y="291"/>
                  <a:pt x="270" y="291"/>
                </a:cubicBezTo>
                <a:cubicBezTo>
                  <a:pt x="244" y="291"/>
                  <a:pt x="244" y="291"/>
                  <a:pt x="244" y="291"/>
                </a:cubicBezTo>
                <a:lnTo>
                  <a:pt x="244" y="303"/>
                </a:lnTo>
                <a:close/>
                <a:moveTo>
                  <a:pt x="246" y="163"/>
                </a:moveTo>
                <a:cubicBezTo>
                  <a:pt x="247" y="164"/>
                  <a:pt x="249" y="165"/>
                  <a:pt x="250" y="165"/>
                </a:cubicBezTo>
                <a:cubicBezTo>
                  <a:pt x="252" y="165"/>
                  <a:pt x="254" y="164"/>
                  <a:pt x="255" y="163"/>
                </a:cubicBezTo>
                <a:cubicBezTo>
                  <a:pt x="270" y="148"/>
                  <a:pt x="278" y="128"/>
                  <a:pt x="278" y="108"/>
                </a:cubicBezTo>
                <a:cubicBezTo>
                  <a:pt x="278" y="88"/>
                  <a:pt x="270" y="68"/>
                  <a:pt x="255" y="53"/>
                </a:cubicBezTo>
                <a:cubicBezTo>
                  <a:pt x="252" y="51"/>
                  <a:pt x="248" y="51"/>
                  <a:pt x="246" y="53"/>
                </a:cubicBezTo>
                <a:cubicBezTo>
                  <a:pt x="244" y="56"/>
                  <a:pt x="244" y="60"/>
                  <a:pt x="246" y="62"/>
                </a:cubicBezTo>
                <a:cubicBezTo>
                  <a:pt x="259" y="75"/>
                  <a:pt x="265" y="91"/>
                  <a:pt x="265" y="108"/>
                </a:cubicBezTo>
                <a:cubicBezTo>
                  <a:pt x="265" y="125"/>
                  <a:pt x="259" y="141"/>
                  <a:pt x="246" y="154"/>
                </a:cubicBezTo>
                <a:cubicBezTo>
                  <a:pt x="244" y="156"/>
                  <a:pt x="244" y="160"/>
                  <a:pt x="246" y="163"/>
                </a:cubicBezTo>
                <a:close/>
                <a:moveTo>
                  <a:pt x="301" y="108"/>
                </a:moveTo>
                <a:cubicBezTo>
                  <a:pt x="301" y="134"/>
                  <a:pt x="291" y="159"/>
                  <a:pt x="271" y="179"/>
                </a:cubicBezTo>
                <a:cubicBezTo>
                  <a:pt x="269" y="181"/>
                  <a:pt x="269" y="185"/>
                  <a:pt x="271" y="188"/>
                </a:cubicBezTo>
                <a:cubicBezTo>
                  <a:pt x="272" y="189"/>
                  <a:pt x="274" y="190"/>
                  <a:pt x="276" y="190"/>
                </a:cubicBezTo>
                <a:cubicBezTo>
                  <a:pt x="277" y="190"/>
                  <a:pt x="279" y="189"/>
                  <a:pt x="280" y="188"/>
                </a:cubicBezTo>
                <a:cubicBezTo>
                  <a:pt x="302" y="166"/>
                  <a:pt x="313" y="137"/>
                  <a:pt x="313" y="108"/>
                </a:cubicBezTo>
                <a:cubicBezTo>
                  <a:pt x="313" y="79"/>
                  <a:pt x="302" y="50"/>
                  <a:pt x="280" y="28"/>
                </a:cubicBezTo>
                <a:cubicBezTo>
                  <a:pt x="278" y="25"/>
                  <a:pt x="274" y="25"/>
                  <a:pt x="271" y="28"/>
                </a:cubicBezTo>
                <a:cubicBezTo>
                  <a:pt x="269" y="30"/>
                  <a:pt x="269" y="34"/>
                  <a:pt x="271" y="37"/>
                </a:cubicBezTo>
                <a:cubicBezTo>
                  <a:pt x="291" y="56"/>
                  <a:pt x="301" y="82"/>
                  <a:pt x="301" y="108"/>
                </a:cubicBezTo>
                <a:close/>
                <a:moveTo>
                  <a:pt x="296" y="12"/>
                </a:moveTo>
                <a:cubicBezTo>
                  <a:pt x="323" y="38"/>
                  <a:pt x="336" y="73"/>
                  <a:pt x="336" y="108"/>
                </a:cubicBezTo>
                <a:cubicBezTo>
                  <a:pt x="336" y="143"/>
                  <a:pt x="323" y="178"/>
                  <a:pt x="296" y="204"/>
                </a:cubicBezTo>
                <a:cubicBezTo>
                  <a:pt x="294" y="207"/>
                  <a:pt x="294" y="211"/>
                  <a:pt x="296" y="213"/>
                </a:cubicBezTo>
                <a:cubicBezTo>
                  <a:pt x="298" y="214"/>
                  <a:pt x="299" y="215"/>
                  <a:pt x="301" y="215"/>
                </a:cubicBezTo>
                <a:cubicBezTo>
                  <a:pt x="303" y="215"/>
                  <a:pt x="304" y="214"/>
                  <a:pt x="305" y="213"/>
                </a:cubicBezTo>
                <a:cubicBezTo>
                  <a:pt x="335" y="184"/>
                  <a:pt x="349" y="146"/>
                  <a:pt x="349" y="108"/>
                </a:cubicBezTo>
                <a:cubicBezTo>
                  <a:pt x="349" y="70"/>
                  <a:pt x="335" y="32"/>
                  <a:pt x="305" y="3"/>
                </a:cubicBezTo>
                <a:cubicBezTo>
                  <a:pt x="303" y="0"/>
                  <a:pt x="299" y="0"/>
                  <a:pt x="296" y="3"/>
                </a:cubicBezTo>
                <a:cubicBezTo>
                  <a:pt x="294" y="5"/>
                  <a:pt x="294" y="9"/>
                  <a:pt x="296" y="12"/>
                </a:cubicBezTo>
                <a:close/>
                <a:moveTo>
                  <a:pt x="145" y="163"/>
                </a:moveTo>
                <a:cubicBezTo>
                  <a:pt x="146" y="164"/>
                  <a:pt x="148" y="165"/>
                  <a:pt x="149" y="165"/>
                </a:cubicBezTo>
                <a:cubicBezTo>
                  <a:pt x="151" y="165"/>
                  <a:pt x="153" y="164"/>
                  <a:pt x="154" y="163"/>
                </a:cubicBezTo>
                <a:cubicBezTo>
                  <a:pt x="156" y="160"/>
                  <a:pt x="156" y="156"/>
                  <a:pt x="154" y="154"/>
                </a:cubicBezTo>
                <a:cubicBezTo>
                  <a:pt x="141" y="141"/>
                  <a:pt x="135" y="125"/>
                  <a:pt x="135" y="108"/>
                </a:cubicBezTo>
                <a:cubicBezTo>
                  <a:pt x="135" y="92"/>
                  <a:pt x="141" y="75"/>
                  <a:pt x="154" y="62"/>
                </a:cubicBezTo>
                <a:cubicBezTo>
                  <a:pt x="156" y="60"/>
                  <a:pt x="156" y="56"/>
                  <a:pt x="154" y="53"/>
                </a:cubicBezTo>
                <a:cubicBezTo>
                  <a:pt x="151" y="51"/>
                  <a:pt x="147" y="51"/>
                  <a:pt x="145" y="53"/>
                </a:cubicBezTo>
                <a:cubicBezTo>
                  <a:pt x="130" y="68"/>
                  <a:pt x="122" y="88"/>
                  <a:pt x="122" y="108"/>
                </a:cubicBezTo>
                <a:cubicBezTo>
                  <a:pt x="122" y="128"/>
                  <a:pt x="130" y="148"/>
                  <a:pt x="145" y="163"/>
                </a:cubicBezTo>
                <a:close/>
                <a:moveTo>
                  <a:pt x="99" y="215"/>
                </a:moveTo>
                <a:cubicBezTo>
                  <a:pt x="101" y="215"/>
                  <a:pt x="102" y="214"/>
                  <a:pt x="103" y="213"/>
                </a:cubicBezTo>
                <a:cubicBezTo>
                  <a:pt x="106" y="211"/>
                  <a:pt x="106" y="207"/>
                  <a:pt x="103" y="204"/>
                </a:cubicBezTo>
                <a:cubicBezTo>
                  <a:pt x="77" y="178"/>
                  <a:pt x="63" y="143"/>
                  <a:pt x="63" y="109"/>
                </a:cubicBezTo>
                <a:cubicBezTo>
                  <a:pt x="64" y="73"/>
                  <a:pt x="77" y="38"/>
                  <a:pt x="103" y="12"/>
                </a:cubicBezTo>
                <a:cubicBezTo>
                  <a:pt x="106" y="9"/>
                  <a:pt x="106" y="5"/>
                  <a:pt x="103" y="3"/>
                </a:cubicBezTo>
                <a:cubicBezTo>
                  <a:pt x="101" y="0"/>
                  <a:pt x="97" y="0"/>
                  <a:pt x="94" y="3"/>
                </a:cubicBezTo>
                <a:cubicBezTo>
                  <a:pt x="65" y="32"/>
                  <a:pt x="51" y="70"/>
                  <a:pt x="51" y="109"/>
                </a:cubicBezTo>
                <a:cubicBezTo>
                  <a:pt x="51" y="146"/>
                  <a:pt x="66" y="184"/>
                  <a:pt x="94" y="213"/>
                </a:cubicBezTo>
                <a:cubicBezTo>
                  <a:pt x="96" y="214"/>
                  <a:pt x="97" y="215"/>
                  <a:pt x="99" y="215"/>
                </a:cubicBezTo>
                <a:close/>
                <a:moveTo>
                  <a:pt x="120" y="188"/>
                </a:moveTo>
                <a:cubicBezTo>
                  <a:pt x="121" y="189"/>
                  <a:pt x="123" y="190"/>
                  <a:pt x="124" y="190"/>
                </a:cubicBezTo>
                <a:cubicBezTo>
                  <a:pt x="126" y="190"/>
                  <a:pt x="127" y="189"/>
                  <a:pt x="129" y="188"/>
                </a:cubicBezTo>
                <a:cubicBezTo>
                  <a:pt x="131" y="185"/>
                  <a:pt x="131" y="181"/>
                  <a:pt x="129" y="179"/>
                </a:cubicBezTo>
                <a:cubicBezTo>
                  <a:pt x="129" y="179"/>
                  <a:pt x="129" y="179"/>
                  <a:pt x="129" y="179"/>
                </a:cubicBezTo>
                <a:cubicBezTo>
                  <a:pt x="109" y="159"/>
                  <a:pt x="99" y="134"/>
                  <a:pt x="99" y="108"/>
                </a:cubicBezTo>
                <a:cubicBezTo>
                  <a:pt x="99" y="82"/>
                  <a:pt x="109" y="56"/>
                  <a:pt x="129" y="37"/>
                </a:cubicBezTo>
                <a:cubicBezTo>
                  <a:pt x="131" y="34"/>
                  <a:pt x="131" y="30"/>
                  <a:pt x="129" y="28"/>
                </a:cubicBezTo>
                <a:cubicBezTo>
                  <a:pt x="126" y="25"/>
                  <a:pt x="122" y="25"/>
                  <a:pt x="120" y="28"/>
                </a:cubicBezTo>
                <a:cubicBezTo>
                  <a:pt x="98" y="50"/>
                  <a:pt x="86" y="79"/>
                  <a:pt x="86" y="108"/>
                </a:cubicBezTo>
                <a:cubicBezTo>
                  <a:pt x="86" y="137"/>
                  <a:pt x="98" y="166"/>
                  <a:pt x="120" y="188"/>
                </a:cubicBezTo>
                <a:close/>
              </a:path>
            </a:pathLst>
          </a:custGeom>
          <a:solidFill>
            <a:srgbClr val="00B0F0"/>
          </a:solidFill>
          <a:ln w="3175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non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otham" panose="02000504050000020004" pitchFamily="2" charset="0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66" y="-40299"/>
            <a:ext cx="1292173" cy="887510"/>
          </a:xfrm>
          <a:prstGeom prst="rect">
            <a:avLst/>
          </a:prstGeom>
        </p:spPr>
      </p:pic>
      <p:sp>
        <p:nvSpPr>
          <p:cNvPr id="60" name="文本框 112"/>
          <p:cNvSpPr txBox="1"/>
          <p:nvPr/>
        </p:nvSpPr>
        <p:spPr>
          <a:xfrm>
            <a:off x="1062029" y="2595178"/>
            <a:ext cx="1253151" cy="161583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>
            <a:defPPr>
              <a:defRPr lang="zh-CN"/>
            </a:defPPr>
            <a:lvl1pPr algn="ctr" fontAlgn="ctr">
              <a:spcBef>
                <a:spcPct val="0"/>
              </a:spcBef>
              <a:spcAft>
                <a:spcPct val="0"/>
              </a:spcAft>
              <a:defRPr sz="800">
                <a:solidFill>
                  <a:schemeClr val="bg1"/>
                </a:solidFill>
                <a:latin typeface="Arial" panose="020B0604020202020204"/>
                <a:ea typeface="微软雅黑" panose="020B0503020204020204" charset="-122"/>
                <a:cs typeface="Arial" panose="020B0604020202020204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37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09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1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华为云智能边缘平台</a:t>
            </a:r>
            <a:endParaRPr lang="en-US" altLang="zh-CN" sz="105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4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585990" y="4722252"/>
            <a:ext cx="324677" cy="273844"/>
          </a:xfrm>
        </p:spPr>
        <p:txBody>
          <a:bodyPr/>
          <a:lstStyle/>
          <a:p>
            <a:fld id="{C3837181-38C6-AD4F-B8BA-B444770388B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圆角矩形 4"/>
          <p:cNvSpPr/>
          <p:nvPr/>
        </p:nvSpPr>
        <p:spPr>
          <a:xfrm>
            <a:off x="585990" y="3147070"/>
            <a:ext cx="3443867" cy="685641"/>
          </a:xfrm>
          <a:prstGeom prst="round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974" tIns="68495" rIns="136974" bIns="68495" rtlCol="0" anchor="ctr"/>
          <a:lstStyle/>
          <a:p>
            <a:pPr algn="ctr"/>
            <a:endParaRPr lang="zh-CN" altLang="en-US" sz="120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" name="副标题 1"/>
          <p:cNvSpPr txBox="1"/>
          <p:nvPr/>
        </p:nvSpPr>
        <p:spPr>
          <a:xfrm>
            <a:off x="371005" y="20431"/>
            <a:ext cx="8670015" cy="55399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defTabSz="410210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defRPr sz="2800" b="1">
                <a:solidFill>
                  <a:srgbClr val="C00000"/>
                </a:solidFill>
                <a:latin typeface="微软雅黑" panose="020B0503020204020204" charset="-122"/>
              </a:defRPr>
            </a:lvl1pPr>
          </a:lstStyle>
          <a:p>
            <a:r>
              <a:rPr lang="zh-CN" altLang="en-US" sz="2400" b="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基于</a:t>
            </a:r>
            <a:r>
              <a:rPr lang="en-US" altLang="zh-CN" sz="2400" b="0" dirty="0" err="1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Serverless</a:t>
            </a:r>
            <a:r>
              <a:rPr lang="zh-CN" altLang="en-US" sz="2400" b="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架构的边缘快速响应本地事件</a:t>
            </a:r>
            <a:endParaRPr lang="en-US" altLang="zh-CN" sz="2400" b="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7" name="文本框 197"/>
          <p:cNvSpPr txBox="1"/>
          <p:nvPr/>
        </p:nvSpPr>
        <p:spPr>
          <a:xfrm>
            <a:off x="645113" y="3314988"/>
            <a:ext cx="670682" cy="375088"/>
          </a:xfrm>
          <a:prstGeom prst="rect">
            <a:avLst/>
          </a:prstGeom>
          <a:noFill/>
        </p:spPr>
        <p:txBody>
          <a:bodyPr wrap="square" lIns="51419" tIns="25710" rIns="51419" bIns="25710" rtlCol="0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C00000"/>
                </a:solidFill>
                <a:latin typeface="+mn-ea"/>
                <a:cs typeface="Arial" panose="020B0604020202020204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37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09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1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泵房设备及传感</a:t>
            </a:r>
            <a:endParaRPr lang="en-US" altLang="zh-CN" sz="105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2" name="图片 31" descr="未标题-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21167" y="3278572"/>
            <a:ext cx="483960" cy="483863"/>
          </a:xfrm>
          <a:prstGeom prst="rect">
            <a:avLst/>
          </a:prstGeom>
          <a:noFill/>
        </p:spPr>
      </p:pic>
      <p:pic>
        <p:nvPicPr>
          <p:cNvPr id="33" name="图片 32" descr="未标题-2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79404" y="3263506"/>
            <a:ext cx="539073" cy="538964"/>
          </a:xfrm>
          <a:prstGeom prst="rect">
            <a:avLst/>
          </a:prstGeom>
          <a:noFill/>
        </p:spPr>
      </p:pic>
      <p:pic>
        <p:nvPicPr>
          <p:cNvPr id="34" name="图片 33" descr="未命名3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82739" y="3263506"/>
            <a:ext cx="539504" cy="539394"/>
          </a:xfrm>
          <a:prstGeom prst="rect">
            <a:avLst/>
          </a:prstGeom>
          <a:noFill/>
        </p:spPr>
      </p:pic>
      <p:pic>
        <p:nvPicPr>
          <p:cNvPr id="35" name="图片 34" descr="黑色图副本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04266" y="3236816"/>
            <a:ext cx="566198" cy="566084"/>
          </a:xfrm>
          <a:prstGeom prst="rect">
            <a:avLst/>
          </a:prstGeom>
          <a:noFill/>
        </p:spPr>
      </p:pic>
      <p:pic>
        <p:nvPicPr>
          <p:cNvPr id="36" name="图片 35" descr="黑色图副本11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81338" y="3288904"/>
            <a:ext cx="461570" cy="461477"/>
          </a:xfrm>
          <a:prstGeom prst="rect">
            <a:avLst/>
          </a:prstGeom>
          <a:noFill/>
        </p:spPr>
      </p:pic>
      <p:pic>
        <p:nvPicPr>
          <p:cNvPr id="37" name="图片 36" descr="威派格logo最新版 7.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51733" y="3382089"/>
            <a:ext cx="462318" cy="25330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66" y="-40299"/>
            <a:ext cx="1292173" cy="88751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038993" y="1001307"/>
            <a:ext cx="4572000" cy="24699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CN" sz="2000" b="1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kumimoji="1"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endParaRPr kumimoji="1"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kumimoji="1" lang="zh-CN" altLang="en-US" sz="2000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接近实时地响应本地</a:t>
            </a:r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</a:rPr>
              <a:t>事件，基于事件触发函数，</a:t>
            </a:r>
            <a:endParaRPr kumimoji="1"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kumimoji="1" lang="en-US" altLang="zh-CN" dirty="0" smtClean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</a:rPr>
              <a:t>提高边缘网关资源利用效率</a:t>
            </a:r>
            <a:endParaRPr kumimoji="1"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kumimoji="1"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kumimoji="1" lang="en-US" altLang="zh-CN" dirty="0" err="1">
                <a:latin typeface="微软雅黑" pitchFamily="34" charset="-122"/>
                <a:ea typeface="微软雅黑" pitchFamily="34" charset="-122"/>
              </a:rPr>
              <a:t>Serverless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函数服务</a:t>
            </a:r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</a:rPr>
              <a:t>简化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设备编程模型</a:t>
            </a:r>
            <a:endParaRPr kumimoji="1"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kumimoji="1"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r>
              <a:rPr kumimoji="1" lang="en-US" altLang="zh-CN" dirty="0">
                <a:latin typeface="微软雅黑" pitchFamily="34" charset="-122"/>
                <a:ea typeface="微软雅黑" pitchFamily="34" charset="-122"/>
              </a:rPr>
              <a:t>   </a:t>
            </a:r>
            <a:r>
              <a:rPr kumimoji="1" lang="zh-CN" altLang="en-US" dirty="0">
                <a:latin typeface="微软雅黑" pitchFamily="34" charset="-122"/>
                <a:ea typeface="微软雅黑" pitchFamily="34" charset="-122"/>
              </a:rPr>
              <a:t>降低边缘设备应用</a:t>
            </a:r>
            <a:r>
              <a:rPr kumimoji="1" lang="zh-CN" altLang="en-US" dirty="0" smtClean="0">
                <a:latin typeface="微软雅黑" pitchFamily="34" charset="-122"/>
                <a:ea typeface="微软雅黑" pitchFamily="34" charset="-122"/>
              </a:rPr>
              <a:t>构建成本</a:t>
            </a:r>
            <a:endParaRPr kumimoji="1"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endParaRPr kumimoji="1"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Arial" pitchFamily="34" charset="0"/>
              <a:buChar char="•"/>
            </a:pPr>
            <a:endParaRPr kumimoji="1"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Freeform 19"/>
          <p:cNvSpPr>
            <a:spLocks noEditPoints="1"/>
          </p:cNvSpPr>
          <p:nvPr/>
        </p:nvSpPr>
        <p:spPr bwMode="auto">
          <a:xfrm>
            <a:off x="1935910" y="1501790"/>
            <a:ext cx="833162" cy="521382"/>
          </a:xfrm>
          <a:custGeom>
            <a:avLst/>
            <a:gdLst/>
            <a:ahLst/>
            <a:cxnLst>
              <a:cxn ang="0">
                <a:pos x="206" y="128"/>
              </a:cxn>
              <a:cxn ang="0">
                <a:pos x="179" y="108"/>
              </a:cxn>
              <a:cxn ang="0">
                <a:pos x="22" y="221"/>
              </a:cxn>
              <a:cxn ang="0">
                <a:pos x="22" y="355"/>
              </a:cxn>
              <a:cxn ang="0">
                <a:pos x="40" y="383"/>
              </a:cxn>
              <a:cxn ang="0">
                <a:pos x="99" y="383"/>
              </a:cxn>
              <a:cxn ang="0">
                <a:pos x="298" y="355"/>
              </a:cxn>
              <a:cxn ang="0">
                <a:pos x="305" y="385"/>
              </a:cxn>
              <a:cxn ang="0">
                <a:pos x="361" y="379"/>
              </a:cxn>
              <a:cxn ang="0">
                <a:pos x="400" y="333"/>
              </a:cxn>
              <a:cxn ang="0">
                <a:pos x="192" y="108"/>
              </a:cxn>
              <a:cxn ang="0">
                <a:pos x="200" y="116"/>
              </a:cxn>
              <a:cxn ang="0">
                <a:pos x="192" y="108"/>
              </a:cxn>
              <a:cxn ang="0">
                <a:pos x="51" y="355"/>
              </a:cxn>
              <a:cxn ang="0">
                <a:pos x="348" y="373"/>
              </a:cxn>
              <a:cxn ang="0">
                <a:pos x="348" y="355"/>
              </a:cxn>
              <a:cxn ang="0">
                <a:pos x="377" y="343"/>
              </a:cxn>
              <a:cxn ang="0">
                <a:pos x="12" y="243"/>
              </a:cxn>
              <a:cxn ang="0">
                <a:pos x="387" y="243"/>
              </a:cxn>
              <a:cxn ang="0">
                <a:pos x="49" y="287"/>
              </a:cxn>
              <a:cxn ang="0">
                <a:pos x="83" y="253"/>
              </a:cxn>
              <a:cxn ang="0">
                <a:pos x="83" y="266"/>
              </a:cxn>
              <a:cxn ang="0">
                <a:pos x="338" y="265"/>
              </a:cxn>
              <a:cxn ang="0">
                <a:pos x="338" y="252"/>
              </a:cxn>
              <a:cxn ang="0">
                <a:pos x="223" y="265"/>
              </a:cxn>
              <a:cxn ang="0">
                <a:pos x="197" y="265"/>
              </a:cxn>
              <a:cxn ang="0">
                <a:pos x="270" y="252"/>
              </a:cxn>
              <a:cxn ang="0">
                <a:pos x="291" y="265"/>
              </a:cxn>
              <a:cxn ang="0">
                <a:pos x="291" y="252"/>
              </a:cxn>
              <a:cxn ang="0">
                <a:pos x="317" y="303"/>
              </a:cxn>
              <a:cxn ang="0">
                <a:pos x="291" y="303"/>
              </a:cxn>
              <a:cxn ang="0">
                <a:pos x="223" y="291"/>
              </a:cxn>
              <a:cxn ang="0">
                <a:pos x="338" y="303"/>
              </a:cxn>
              <a:cxn ang="0">
                <a:pos x="338" y="291"/>
              </a:cxn>
              <a:cxn ang="0">
                <a:pos x="270" y="303"/>
              </a:cxn>
              <a:cxn ang="0">
                <a:pos x="244" y="303"/>
              </a:cxn>
              <a:cxn ang="0">
                <a:pos x="255" y="163"/>
              </a:cxn>
              <a:cxn ang="0">
                <a:pos x="246" y="53"/>
              </a:cxn>
              <a:cxn ang="0">
                <a:pos x="246" y="154"/>
              </a:cxn>
              <a:cxn ang="0">
                <a:pos x="271" y="179"/>
              </a:cxn>
              <a:cxn ang="0">
                <a:pos x="280" y="188"/>
              </a:cxn>
              <a:cxn ang="0">
                <a:pos x="271" y="28"/>
              </a:cxn>
              <a:cxn ang="0">
                <a:pos x="296" y="12"/>
              </a:cxn>
              <a:cxn ang="0">
                <a:pos x="296" y="213"/>
              </a:cxn>
              <a:cxn ang="0">
                <a:pos x="349" y="108"/>
              </a:cxn>
              <a:cxn ang="0">
                <a:pos x="296" y="12"/>
              </a:cxn>
              <a:cxn ang="0">
                <a:pos x="154" y="163"/>
              </a:cxn>
              <a:cxn ang="0">
                <a:pos x="154" y="62"/>
              </a:cxn>
              <a:cxn ang="0">
                <a:pos x="122" y="108"/>
              </a:cxn>
              <a:cxn ang="0">
                <a:pos x="103" y="213"/>
              </a:cxn>
              <a:cxn ang="0">
                <a:pos x="103" y="12"/>
              </a:cxn>
              <a:cxn ang="0">
                <a:pos x="51" y="109"/>
              </a:cxn>
              <a:cxn ang="0">
                <a:pos x="120" y="188"/>
              </a:cxn>
              <a:cxn ang="0">
                <a:pos x="129" y="179"/>
              </a:cxn>
              <a:cxn ang="0">
                <a:pos x="129" y="37"/>
              </a:cxn>
              <a:cxn ang="0">
                <a:pos x="86" y="108"/>
              </a:cxn>
            </a:cxnLst>
            <a:rect l="0" t="0" r="r" b="b"/>
            <a:pathLst>
              <a:path w="400" h="385">
                <a:moveTo>
                  <a:pt x="377" y="221"/>
                </a:moveTo>
                <a:cubicBezTo>
                  <a:pt x="206" y="221"/>
                  <a:pt x="206" y="221"/>
                  <a:pt x="206" y="221"/>
                </a:cubicBezTo>
                <a:cubicBezTo>
                  <a:pt x="206" y="128"/>
                  <a:pt x="206" y="128"/>
                  <a:pt x="206" y="128"/>
                </a:cubicBezTo>
                <a:cubicBezTo>
                  <a:pt x="215" y="125"/>
                  <a:pt x="221" y="117"/>
                  <a:pt x="221" y="108"/>
                </a:cubicBezTo>
                <a:cubicBezTo>
                  <a:pt x="221" y="96"/>
                  <a:pt x="211" y="87"/>
                  <a:pt x="200" y="87"/>
                </a:cubicBezTo>
                <a:cubicBezTo>
                  <a:pt x="189" y="87"/>
                  <a:pt x="179" y="96"/>
                  <a:pt x="179" y="108"/>
                </a:cubicBezTo>
                <a:cubicBezTo>
                  <a:pt x="179" y="117"/>
                  <a:pt x="185" y="125"/>
                  <a:pt x="194" y="128"/>
                </a:cubicBezTo>
                <a:cubicBezTo>
                  <a:pt x="194" y="221"/>
                  <a:pt x="194" y="221"/>
                  <a:pt x="194" y="221"/>
                </a:cubicBezTo>
                <a:cubicBezTo>
                  <a:pt x="22" y="221"/>
                  <a:pt x="22" y="221"/>
                  <a:pt x="22" y="221"/>
                </a:cubicBezTo>
                <a:cubicBezTo>
                  <a:pt x="10" y="221"/>
                  <a:pt x="0" y="231"/>
                  <a:pt x="0" y="243"/>
                </a:cubicBezTo>
                <a:cubicBezTo>
                  <a:pt x="0" y="333"/>
                  <a:pt x="0" y="333"/>
                  <a:pt x="0" y="333"/>
                </a:cubicBezTo>
                <a:cubicBezTo>
                  <a:pt x="0" y="345"/>
                  <a:pt x="10" y="355"/>
                  <a:pt x="22" y="355"/>
                </a:cubicBezTo>
                <a:cubicBezTo>
                  <a:pt x="38" y="355"/>
                  <a:pt x="38" y="355"/>
                  <a:pt x="38" y="355"/>
                </a:cubicBezTo>
                <a:cubicBezTo>
                  <a:pt x="38" y="379"/>
                  <a:pt x="38" y="379"/>
                  <a:pt x="38" y="379"/>
                </a:cubicBezTo>
                <a:cubicBezTo>
                  <a:pt x="38" y="381"/>
                  <a:pt x="39" y="382"/>
                  <a:pt x="40" y="383"/>
                </a:cubicBezTo>
                <a:cubicBezTo>
                  <a:pt x="41" y="385"/>
                  <a:pt x="43" y="385"/>
                  <a:pt x="44" y="385"/>
                </a:cubicBezTo>
                <a:cubicBezTo>
                  <a:pt x="95" y="385"/>
                  <a:pt x="95" y="385"/>
                  <a:pt x="95" y="385"/>
                </a:cubicBezTo>
                <a:cubicBezTo>
                  <a:pt x="96" y="385"/>
                  <a:pt x="98" y="385"/>
                  <a:pt x="99" y="383"/>
                </a:cubicBezTo>
                <a:cubicBezTo>
                  <a:pt x="100" y="382"/>
                  <a:pt x="101" y="381"/>
                  <a:pt x="101" y="379"/>
                </a:cubicBezTo>
                <a:cubicBezTo>
                  <a:pt x="101" y="355"/>
                  <a:pt x="101" y="355"/>
                  <a:pt x="101" y="355"/>
                </a:cubicBezTo>
                <a:cubicBezTo>
                  <a:pt x="298" y="355"/>
                  <a:pt x="298" y="355"/>
                  <a:pt x="298" y="355"/>
                </a:cubicBezTo>
                <a:cubicBezTo>
                  <a:pt x="298" y="379"/>
                  <a:pt x="298" y="379"/>
                  <a:pt x="298" y="379"/>
                </a:cubicBezTo>
                <a:cubicBezTo>
                  <a:pt x="298" y="381"/>
                  <a:pt x="299" y="382"/>
                  <a:pt x="300" y="383"/>
                </a:cubicBezTo>
                <a:cubicBezTo>
                  <a:pt x="301" y="385"/>
                  <a:pt x="303" y="385"/>
                  <a:pt x="305" y="385"/>
                </a:cubicBezTo>
                <a:cubicBezTo>
                  <a:pt x="355" y="385"/>
                  <a:pt x="355" y="385"/>
                  <a:pt x="355" y="385"/>
                </a:cubicBezTo>
                <a:cubicBezTo>
                  <a:pt x="356" y="385"/>
                  <a:pt x="358" y="385"/>
                  <a:pt x="359" y="383"/>
                </a:cubicBezTo>
                <a:cubicBezTo>
                  <a:pt x="360" y="382"/>
                  <a:pt x="361" y="381"/>
                  <a:pt x="361" y="379"/>
                </a:cubicBezTo>
                <a:cubicBezTo>
                  <a:pt x="361" y="355"/>
                  <a:pt x="361" y="355"/>
                  <a:pt x="361" y="355"/>
                </a:cubicBezTo>
                <a:cubicBezTo>
                  <a:pt x="377" y="355"/>
                  <a:pt x="377" y="355"/>
                  <a:pt x="377" y="355"/>
                </a:cubicBezTo>
                <a:cubicBezTo>
                  <a:pt x="390" y="355"/>
                  <a:pt x="400" y="345"/>
                  <a:pt x="400" y="333"/>
                </a:cubicBezTo>
                <a:cubicBezTo>
                  <a:pt x="400" y="243"/>
                  <a:pt x="400" y="243"/>
                  <a:pt x="400" y="243"/>
                </a:cubicBezTo>
                <a:cubicBezTo>
                  <a:pt x="400" y="231"/>
                  <a:pt x="390" y="221"/>
                  <a:pt x="377" y="221"/>
                </a:cubicBezTo>
                <a:close/>
                <a:moveTo>
                  <a:pt x="192" y="108"/>
                </a:moveTo>
                <a:cubicBezTo>
                  <a:pt x="192" y="103"/>
                  <a:pt x="196" y="100"/>
                  <a:pt x="200" y="100"/>
                </a:cubicBezTo>
                <a:cubicBezTo>
                  <a:pt x="204" y="100"/>
                  <a:pt x="208" y="103"/>
                  <a:pt x="208" y="108"/>
                </a:cubicBezTo>
                <a:cubicBezTo>
                  <a:pt x="208" y="112"/>
                  <a:pt x="204" y="116"/>
                  <a:pt x="200" y="116"/>
                </a:cubicBezTo>
                <a:cubicBezTo>
                  <a:pt x="200" y="116"/>
                  <a:pt x="200" y="116"/>
                  <a:pt x="200" y="116"/>
                </a:cubicBezTo>
                <a:cubicBezTo>
                  <a:pt x="200" y="116"/>
                  <a:pt x="200" y="116"/>
                  <a:pt x="200" y="116"/>
                </a:cubicBezTo>
                <a:cubicBezTo>
                  <a:pt x="196" y="116"/>
                  <a:pt x="192" y="112"/>
                  <a:pt x="192" y="108"/>
                </a:cubicBezTo>
                <a:close/>
                <a:moveTo>
                  <a:pt x="88" y="373"/>
                </a:moveTo>
                <a:cubicBezTo>
                  <a:pt x="51" y="373"/>
                  <a:pt x="51" y="373"/>
                  <a:pt x="51" y="373"/>
                </a:cubicBezTo>
                <a:cubicBezTo>
                  <a:pt x="51" y="355"/>
                  <a:pt x="51" y="355"/>
                  <a:pt x="51" y="355"/>
                </a:cubicBezTo>
                <a:cubicBezTo>
                  <a:pt x="88" y="355"/>
                  <a:pt x="88" y="355"/>
                  <a:pt x="88" y="355"/>
                </a:cubicBezTo>
                <a:lnTo>
                  <a:pt x="88" y="373"/>
                </a:lnTo>
                <a:close/>
                <a:moveTo>
                  <a:pt x="348" y="373"/>
                </a:moveTo>
                <a:cubicBezTo>
                  <a:pt x="311" y="373"/>
                  <a:pt x="311" y="373"/>
                  <a:pt x="311" y="373"/>
                </a:cubicBezTo>
                <a:cubicBezTo>
                  <a:pt x="311" y="355"/>
                  <a:pt x="311" y="355"/>
                  <a:pt x="311" y="355"/>
                </a:cubicBezTo>
                <a:cubicBezTo>
                  <a:pt x="348" y="355"/>
                  <a:pt x="348" y="355"/>
                  <a:pt x="348" y="355"/>
                </a:cubicBezTo>
                <a:lnTo>
                  <a:pt x="348" y="373"/>
                </a:lnTo>
                <a:close/>
                <a:moveTo>
                  <a:pt x="387" y="333"/>
                </a:moveTo>
                <a:cubicBezTo>
                  <a:pt x="387" y="338"/>
                  <a:pt x="383" y="343"/>
                  <a:pt x="377" y="343"/>
                </a:cubicBezTo>
                <a:cubicBezTo>
                  <a:pt x="22" y="343"/>
                  <a:pt x="22" y="343"/>
                  <a:pt x="22" y="343"/>
                </a:cubicBezTo>
                <a:cubicBezTo>
                  <a:pt x="17" y="343"/>
                  <a:pt x="12" y="338"/>
                  <a:pt x="12" y="333"/>
                </a:cubicBezTo>
                <a:cubicBezTo>
                  <a:pt x="12" y="243"/>
                  <a:pt x="12" y="243"/>
                  <a:pt x="12" y="243"/>
                </a:cubicBezTo>
                <a:cubicBezTo>
                  <a:pt x="12" y="238"/>
                  <a:pt x="17" y="233"/>
                  <a:pt x="22" y="233"/>
                </a:cubicBezTo>
                <a:cubicBezTo>
                  <a:pt x="377" y="233"/>
                  <a:pt x="377" y="233"/>
                  <a:pt x="377" y="233"/>
                </a:cubicBezTo>
                <a:cubicBezTo>
                  <a:pt x="383" y="233"/>
                  <a:pt x="387" y="238"/>
                  <a:pt x="387" y="243"/>
                </a:cubicBezTo>
                <a:lnTo>
                  <a:pt x="387" y="333"/>
                </a:lnTo>
                <a:close/>
                <a:moveTo>
                  <a:pt x="83" y="253"/>
                </a:moveTo>
                <a:cubicBezTo>
                  <a:pt x="64" y="253"/>
                  <a:pt x="49" y="268"/>
                  <a:pt x="49" y="287"/>
                </a:cubicBezTo>
                <a:cubicBezTo>
                  <a:pt x="49" y="306"/>
                  <a:pt x="64" y="321"/>
                  <a:pt x="83" y="321"/>
                </a:cubicBezTo>
                <a:cubicBezTo>
                  <a:pt x="102" y="321"/>
                  <a:pt x="117" y="306"/>
                  <a:pt x="117" y="287"/>
                </a:cubicBezTo>
                <a:cubicBezTo>
                  <a:pt x="117" y="268"/>
                  <a:pt x="102" y="253"/>
                  <a:pt x="83" y="253"/>
                </a:cubicBezTo>
                <a:close/>
                <a:moveTo>
                  <a:pt x="83" y="308"/>
                </a:moveTo>
                <a:cubicBezTo>
                  <a:pt x="71" y="308"/>
                  <a:pt x="62" y="299"/>
                  <a:pt x="62" y="287"/>
                </a:cubicBezTo>
                <a:cubicBezTo>
                  <a:pt x="62" y="275"/>
                  <a:pt x="71" y="266"/>
                  <a:pt x="83" y="266"/>
                </a:cubicBezTo>
                <a:cubicBezTo>
                  <a:pt x="95" y="266"/>
                  <a:pt x="104" y="275"/>
                  <a:pt x="104" y="287"/>
                </a:cubicBezTo>
                <a:cubicBezTo>
                  <a:pt x="104" y="299"/>
                  <a:pt x="95" y="308"/>
                  <a:pt x="83" y="308"/>
                </a:cubicBezTo>
                <a:close/>
                <a:moveTo>
                  <a:pt x="338" y="265"/>
                </a:moveTo>
                <a:cubicBezTo>
                  <a:pt x="364" y="265"/>
                  <a:pt x="364" y="265"/>
                  <a:pt x="364" y="265"/>
                </a:cubicBezTo>
                <a:cubicBezTo>
                  <a:pt x="364" y="252"/>
                  <a:pt x="364" y="252"/>
                  <a:pt x="364" y="252"/>
                </a:cubicBezTo>
                <a:cubicBezTo>
                  <a:pt x="338" y="252"/>
                  <a:pt x="338" y="252"/>
                  <a:pt x="338" y="252"/>
                </a:cubicBezTo>
                <a:lnTo>
                  <a:pt x="338" y="265"/>
                </a:lnTo>
                <a:close/>
                <a:moveTo>
                  <a:pt x="197" y="265"/>
                </a:moveTo>
                <a:cubicBezTo>
                  <a:pt x="223" y="265"/>
                  <a:pt x="223" y="265"/>
                  <a:pt x="223" y="265"/>
                </a:cubicBezTo>
                <a:cubicBezTo>
                  <a:pt x="223" y="252"/>
                  <a:pt x="223" y="252"/>
                  <a:pt x="223" y="252"/>
                </a:cubicBezTo>
                <a:cubicBezTo>
                  <a:pt x="197" y="252"/>
                  <a:pt x="197" y="252"/>
                  <a:pt x="197" y="252"/>
                </a:cubicBezTo>
                <a:lnTo>
                  <a:pt x="197" y="265"/>
                </a:lnTo>
                <a:close/>
                <a:moveTo>
                  <a:pt x="244" y="265"/>
                </a:moveTo>
                <a:cubicBezTo>
                  <a:pt x="270" y="265"/>
                  <a:pt x="270" y="265"/>
                  <a:pt x="270" y="265"/>
                </a:cubicBezTo>
                <a:cubicBezTo>
                  <a:pt x="270" y="252"/>
                  <a:pt x="270" y="252"/>
                  <a:pt x="270" y="252"/>
                </a:cubicBezTo>
                <a:cubicBezTo>
                  <a:pt x="244" y="252"/>
                  <a:pt x="244" y="252"/>
                  <a:pt x="244" y="252"/>
                </a:cubicBezTo>
                <a:lnTo>
                  <a:pt x="244" y="265"/>
                </a:lnTo>
                <a:close/>
                <a:moveTo>
                  <a:pt x="291" y="265"/>
                </a:moveTo>
                <a:cubicBezTo>
                  <a:pt x="317" y="265"/>
                  <a:pt x="317" y="265"/>
                  <a:pt x="317" y="265"/>
                </a:cubicBezTo>
                <a:cubicBezTo>
                  <a:pt x="317" y="252"/>
                  <a:pt x="317" y="252"/>
                  <a:pt x="317" y="252"/>
                </a:cubicBezTo>
                <a:cubicBezTo>
                  <a:pt x="291" y="252"/>
                  <a:pt x="291" y="252"/>
                  <a:pt x="291" y="252"/>
                </a:cubicBezTo>
                <a:lnTo>
                  <a:pt x="291" y="265"/>
                </a:lnTo>
                <a:close/>
                <a:moveTo>
                  <a:pt x="291" y="303"/>
                </a:moveTo>
                <a:cubicBezTo>
                  <a:pt x="317" y="303"/>
                  <a:pt x="317" y="303"/>
                  <a:pt x="317" y="303"/>
                </a:cubicBezTo>
                <a:cubicBezTo>
                  <a:pt x="317" y="291"/>
                  <a:pt x="317" y="291"/>
                  <a:pt x="317" y="291"/>
                </a:cubicBezTo>
                <a:cubicBezTo>
                  <a:pt x="291" y="291"/>
                  <a:pt x="291" y="291"/>
                  <a:pt x="291" y="291"/>
                </a:cubicBezTo>
                <a:lnTo>
                  <a:pt x="291" y="303"/>
                </a:lnTo>
                <a:close/>
                <a:moveTo>
                  <a:pt x="197" y="303"/>
                </a:moveTo>
                <a:cubicBezTo>
                  <a:pt x="223" y="303"/>
                  <a:pt x="223" y="303"/>
                  <a:pt x="223" y="303"/>
                </a:cubicBezTo>
                <a:cubicBezTo>
                  <a:pt x="223" y="291"/>
                  <a:pt x="223" y="291"/>
                  <a:pt x="223" y="291"/>
                </a:cubicBezTo>
                <a:cubicBezTo>
                  <a:pt x="197" y="291"/>
                  <a:pt x="197" y="291"/>
                  <a:pt x="197" y="291"/>
                </a:cubicBezTo>
                <a:lnTo>
                  <a:pt x="197" y="303"/>
                </a:lnTo>
                <a:close/>
                <a:moveTo>
                  <a:pt x="338" y="303"/>
                </a:moveTo>
                <a:cubicBezTo>
                  <a:pt x="364" y="303"/>
                  <a:pt x="364" y="303"/>
                  <a:pt x="364" y="303"/>
                </a:cubicBezTo>
                <a:cubicBezTo>
                  <a:pt x="364" y="291"/>
                  <a:pt x="364" y="291"/>
                  <a:pt x="364" y="291"/>
                </a:cubicBezTo>
                <a:cubicBezTo>
                  <a:pt x="338" y="291"/>
                  <a:pt x="338" y="291"/>
                  <a:pt x="338" y="291"/>
                </a:cubicBezTo>
                <a:lnTo>
                  <a:pt x="338" y="303"/>
                </a:lnTo>
                <a:close/>
                <a:moveTo>
                  <a:pt x="244" y="303"/>
                </a:moveTo>
                <a:cubicBezTo>
                  <a:pt x="270" y="303"/>
                  <a:pt x="270" y="303"/>
                  <a:pt x="270" y="303"/>
                </a:cubicBezTo>
                <a:cubicBezTo>
                  <a:pt x="270" y="291"/>
                  <a:pt x="270" y="291"/>
                  <a:pt x="270" y="291"/>
                </a:cubicBezTo>
                <a:cubicBezTo>
                  <a:pt x="244" y="291"/>
                  <a:pt x="244" y="291"/>
                  <a:pt x="244" y="291"/>
                </a:cubicBezTo>
                <a:lnTo>
                  <a:pt x="244" y="303"/>
                </a:lnTo>
                <a:close/>
                <a:moveTo>
                  <a:pt x="246" y="163"/>
                </a:moveTo>
                <a:cubicBezTo>
                  <a:pt x="247" y="164"/>
                  <a:pt x="249" y="165"/>
                  <a:pt x="250" y="165"/>
                </a:cubicBezTo>
                <a:cubicBezTo>
                  <a:pt x="252" y="165"/>
                  <a:pt x="254" y="164"/>
                  <a:pt x="255" y="163"/>
                </a:cubicBezTo>
                <a:cubicBezTo>
                  <a:pt x="270" y="148"/>
                  <a:pt x="278" y="128"/>
                  <a:pt x="278" y="108"/>
                </a:cubicBezTo>
                <a:cubicBezTo>
                  <a:pt x="278" y="88"/>
                  <a:pt x="270" y="68"/>
                  <a:pt x="255" y="53"/>
                </a:cubicBezTo>
                <a:cubicBezTo>
                  <a:pt x="252" y="51"/>
                  <a:pt x="248" y="51"/>
                  <a:pt x="246" y="53"/>
                </a:cubicBezTo>
                <a:cubicBezTo>
                  <a:pt x="244" y="56"/>
                  <a:pt x="244" y="60"/>
                  <a:pt x="246" y="62"/>
                </a:cubicBezTo>
                <a:cubicBezTo>
                  <a:pt x="259" y="75"/>
                  <a:pt x="265" y="91"/>
                  <a:pt x="265" y="108"/>
                </a:cubicBezTo>
                <a:cubicBezTo>
                  <a:pt x="265" y="125"/>
                  <a:pt x="259" y="141"/>
                  <a:pt x="246" y="154"/>
                </a:cubicBezTo>
                <a:cubicBezTo>
                  <a:pt x="244" y="156"/>
                  <a:pt x="244" y="160"/>
                  <a:pt x="246" y="163"/>
                </a:cubicBezTo>
                <a:close/>
                <a:moveTo>
                  <a:pt x="301" y="108"/>
                </a:moveTo>
                <a:cubicBezTo>
                  <a:pt x="301" y="134"/>
                  <a:pt x="291" y="159"/>
                  <a:pt x="271" y="179"/>
                </a:cubicBezTo>
                <a:cubicBezTo>
                  <a:pt x="269" y="181"/>
                  <a:pt x="269" y="185"/>
                  <a:pt x="271" y="188"/>
                </a:cubicBezTo>
                <a:cubicBezTo>
                  <a:pt x="272" y="189"/>
                  <a:pt x="274" y="190"/>
                  <a:pt x="276" y="190"/>
                </a:cubicBezTo>
                <a:cubicBezTo>
                  <a:pt x="277" y="190"/>
                  <a:pt x="279" y="189"/>
                  <a:pt x="280" y="188"/>
                </a:cubicBezTo>
                <a:cubicBezTo>
                  <a:pt x="302" y="166"/>
                  <a:pt x="313" y="137"/>
                  <a:pt x="313" y="108"/>
                </a:cubicBezTo>
                <a:cubicBezTo>
                  <a:pt x="313" y="79"/>
                  <a:pt x="302" y="50"/>
                  <a:pt x="280" y="28"/>
                </a:cubicBezTo>
                <a:cubicBezTo>
                  <a:pt x="278" y="25"/>
                  <a:pt x="274" y="25"/>
                  <a:pt x="271" y="28"/>
                </a:cubicBezTo>
                <a:cubicBezTo>
                  <a:pt x="269" y="30"/>
                  <a:pt x="269" y="34"/>
                  <a:pt x="271" y="37"/>
                </a:cubicBezTo>
                <a:cubicBezTo>
                  <a:pt x="291" y="56"/>
                  <a:pt x="301" y="82"/>
                  <a:pt x="301" y="108"/>
                </a:cubicBezTo>
                <a:close/>
                <a:moveTo>
                  <a:pt x="296" y="12"/>
                </a:moveTo>
                <a:cubicBezTo>
                  <a:pt x="323" y="38"/>
                  <a:pt x="336" y="73"/>
                  <a:pt x="336" y="108"/>
                </a:cubicBezTo>
                <a:cubicBezTo>
                  <a:pt x="336" y="143"/>
                  <a:pt x="323" y="178"/>
                  <a:pt x="296" y="204"/>
                </a:cubicBezTo>
                <a:cubicBezTo>
                  <a:pt x="294" y="207"/>
                  <a:pt x="294" y="211"/>
                  <a:pt x="296" y="213"/>
                </a:cubicBezTo>
                <a:cubicBezTo>
                  <a:pt x="298" y="214"/>
                  <a:pt x="299" y="215"/>
                  <a:pt x="301" y="215"/>
                </a:cubicBezTo>
                <a:cubicBezTo>
                  <a:pt x="303" y="215"/>
                  <a:pt x="304" y="214"/>
                  <a:pt x="305" y="213"/>
                </a:cubicBezTo>
                <a:cubicBezTo>
                  <a:pt x="335" y="184"/>
                  <a:pt x="349" y="146"/>
                  <a:pt x="349" y="108"/>
                </a:cubicBezTo>
                <a:cubicBezTo>
                  <a:pt x="349" y="70"/>
                  <a:pt x="335" y="32"/>
                  <a:pt x="305" y="3"/>
                </a:cubicBezTo>
                <a:cubicBezTo>
                  <a:pt x="303" y="0"/>
                  <a:pt x="299" y="0"/>
                  <a:pt x="296" y="3"/>
                </a:cubicBezTo>
                <a:cubicBezTo>
                  <a:pt x="294" y="5"/>
                  <a:pt x="294" y="9"/>
                  <a:pt x="296" y="12"/>
                </a:cubicBezTo>
                <a:close/>
                <a:moveTo>
                  <a:pt x="145" y="163"/>
                </a:moveTo>
                <a:cubicBezTo>
                  <a:pt x="146" y="164"/>
                  <a:pt x="148" y="165"/>
                  <a:pt x="149" y="165"/>
                </a:cubicBezTo>
                <a:cubicBezTo>
                  <a:pt x="151" y="165"/>
                  <a:pt x="153" y="164"/>
                  <a:pt x="154" y="163"/>
                </a:cubicBezTo>
                <a:cubicBezTo>
                  <a:pt x="156" y="160"/>
                  <a:pt x="156" y="156"/>
                  <a:pt x="154" y="154"/>
                </a:cubicBezTo>
                <a:cubicBezTo>
                  <a:pt x="141" y="141"/>
                  <a:pt x="135" y="125"/>
                  <a:pt x="135" y="108"/>
                </a:cubicBezTo>
                <a:cubicBezTo>
                  <a:pt x="135" y="92"/>
                  <a:pt x="141" y="75"/>
                  <a:pt x="154" y="62"/>
                </a:cubicBezTo>
                <a:cubicBezTo>
                  <a:pt x="156" y="60"/>
                  <a:pt x="156" y="56"/>
                  <a:pt x="154" y="53"/>
                </a:cubicBezTo>
                <a:cubicBezTo>
                  <a:pt x="151" y="51"/>
                  <a:pt x="147" y="51"/>
                  <a:pt x="145" y="53"/>
                </a:cubicBezTo>
                <a:cubicBezTo>
                  <a:pt x="130" y="68"/>
                  <a:pt x="122" y="88"/>
                  <a:pt x="122" y="108"/>
                </a:cubicBezTo>
                <a:cubicBezTo>
                  <a:pt x="122" y="128"/>
                  <a:pt x="130" y="148"/>
                  <a:pt x="145" y="163"/>
                </a:cubicBezTo>
                <a:close/>
                <a:moveTo>
                  <a:pt x="99" y="215"/>
                </a:moveTo>
                <a:cubicBezTo>
                  <a:pt x="101" y="215"/>
                  <a:pt x="102" y="214"/>
                  <a:pt x="103" y="213"/>
                </a:cubicBezTo>
                <a:cubicBezTo>
                  <a:pt x="106" y="211"/>
                  <a:pt x="106" y="207"/>
                  <a:pt x="103" y="204"/>
                </a:cubicBezTo>
                <a:cubicBezTo>
                  <a:pt x="77" y="178"/>
                  <a:pt x="63" y="143"/>
                  <a:pt x="63" y="109"/>
                </a:cubicBezTo>
                <a:cubicBezTo>
                  <a:pt x="64" y="73"/>
                  <a:pt x="77" y="38"/>
                  <a:pt x="103" y="12"/>
                </a:cubicBezTo>
                <a:cubicBezTo>
                  <a:pt x="106" y="9"/>
                  <a:pt x="106" y="5"/>
                  <a:pt x="103" y="3"/>
                </a:cubicBezTo>
                <a:cubicBezTo>
                  <a:pt x="101" y="0"/>
                  <a:pt x="97" y="0"/>
                  <a:pt x="94" y="3"/>
                </a:cubicBezTo>
                <a:cubicBezTo>
                  <a:pt x="65" y="32"/>
                  <a:pt x="51" y="70"/>
                  <a:pt x="51" y="109"/>
                </a:cubicBezTo>
                <a:cubicBezTo>
                  <a:pt x="51" y="146"/>
                  <a:pt x="66" y="184"/>
                  <a:pt x="94" y="213"/>
                </a:cubicBezTo>
                <a:cubicBezTo>
                  <a:pt x="96" y="214"/>
                  <a:pt x="97" y="215"/>
                  <a:pt x="99" y="215"/>
                </a:cubicBezTo>
                <a:close/>
                <a:moveTo>
                  <a:pt x="120" y="188"/>
                </a:moveTo>
                <a:cubicBezTo>
                  <a:pt x="121" y="189"/>
                  <a:pt x="123" y="190"/>
                  <a:pt x="124" y="190"/>
                </a:cubicBezTo>
                <a:cubicBezTo>
                  <a:pt x="126" y="190"/>
                  <a:pt x="127" y="189"/>
                  <a:pt x="129" y="188"/>
                </a:cubicBezTo>
                <a:cubicBezTo>
                  <a:pt x="131" y="185"/>
                  <a:pt x="131" y="181"/>
                  <a:pt x="129" y="179"/>
                </a:cubicBezTo>
                <a:cubicBezTo>
                  <a:pt x="129" y="179"/>
                  <a:pt x="129" y="179"/>
                  <a:pt x="129" y="179"/>
                </a:cubicBezTo>
                <a:cubicBezTo>
                  <a:pt x="109" y="159"/>
                  <a:pt x="99" y="134"/>
                  <a:pt x="99" y="108"/>
                </a:cubicBezTo>
                <a:cubicBezTo>
                  <a:pt x="99" y="82"/>
                  <a:pt x="109" y="56"/>
                  <a:pt x="129" y="37"/>
                </a:cubicBezTo>
                <a:cubicBezTo>
                  <a:pt x="131" y="34"/>
                  <a:pt x="131" y="30"/>
                  <a:pt x="129" y="28"/>
                </a:cubicBezTo>
                <a:cubicBezTo>
                  <a:pt x="126" y="25"/>
                  <a:pt x="122" y="25"/>
                  <a:pt x="120" y="28"/>
                </a:cubicBezTo>
                <a:cubicBezTo>
                  <a:pt x="98" y="50"/>
                  <a:pt x="86" y="79"/>
                  <a:pt x="86" y="108"/>
                </a:cubicBezTo>
                <a:cubicBezTo>
                  <a:pt x="86" y="137"/>
                  <a:pt x="98" y="166"/>
                  <a:pt x="120" y="188"/>
                </a:cubicBezTo>
                <a:close/>
              </a:path>
            </a:pathLst>
          </a:custGeom>
          <a:solidFill>
            <a:srgbClr val="00B0F0"/>
          </a:solidFill>
          <a:ln w="3175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non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otham" panose="02000504050000020004" pitchFamily="2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1521703" y="2078645"/>
            <a:ext cx="583424" cy="103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2622243" y="2038238"/>
            <a:ext cx="589880" cy="1108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109"/>
          <p:cNvSpPr txBox="1"/>
          <p:nvPr/>
        </p:nvSpPr>
        <p:spPr>
          <a:xfrm>
            <a:off x="1182354" y="1765649"/>
            <a:ext cx="631061" cy="221199"/>
          </a:xfrm>
          <a:prstGeom prst="rect">
            <a:avLst/>
          </a:prstGeom>
          <a:noFill/>
        </p:spPr>
        <p:txBody>
          <a:bodyPr wrap="square" lIns="51419" tIns="25710" rIns="51419" bIns="25710" rtlCol="0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AR</a:t>
            </a:r>
            <a:r>
              <a:rPr lang="zh-CN" altLang="en-US" sz="1100" b="1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网关</a:t>
            </a:r>
            <a:endParaRPr lang="zh-CN" altLang="en-US" sz="1100" b="1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2950802" y="1278838"/>
            <a:ext cx="1079055" cy="369332"/>
          </a:xfrm>
          <a:prstGeom prst="rect">
            <a:avLst/>
          </a:prstGeom>
          <a:solidFill>
            <a:srgbClr val="74B4F4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01" tIns="45702" rIns="91401" bIns="45702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23"/>
            <a:r>
              <a:rPr lang="zh-CN" altLang="en-US" sz="14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事件触发</a:t>
            </a:r>
          </a:p>
        </p:txBody>
      </p:sp>
      <p:sp>
        <p:nvSpPr>
          <p:cNvPr id="65" name="矩形 64"/>
          <p:cNvSpPr/>
          <p:nvPr/>
        </p:nvSpPr>
        <p:spPr bwMode="auto">
          <a:xfrm>
            <a:off x="2963902" y="1843622"/>
            <a:ext cx="1820702" cy="730524"/>
          </a:xfrm>
          <a:prstGeom prst="rect">
            <a:avLst/>
          </a:prstGeom>
          <a:solidFill>
            <a:srgbClr val="74B4F4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01" tIns="45702" rIns="91401" bIns="45702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23"/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  <a:p>
            <a:pPr defTabSz="914023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规则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引擎：传感器数值达到阈值触发函数</a:t>
            </a:r>
          </a:p>
          <a:p>
            <a:pPr defTabSz="914023"/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</p:txBody>
      </p:sp>
      <p:sp>
        <p:nvSpPr>
          <p:cNvPr id="66" name="文本框 109"/>
          <p:cNvSpPr txBox="1"/>
          <p:nvPr/>
        </p:nvSpPr>
        <p:spPr>
          <a:xfrm>
            <a:off x="620360" y="2574146"/>
            <a:ext cx="1207330" cy="221199"/>
          </a:xfrm>
          <a:prstGeom prst="rect">
            <a:avLst/>
          </a:prstGeom>
          <a:noFill/>
        </p:spPr>
        <p:txBody>
          <a:bodyPr wrap="square" lIns="51419" tIns="25710" rIns="51419" bIns="25710" rtlCol="0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传感器数据上报</a:t>
            </a:r>
            <a:endParaRPr lang="zh-CN" altLang="en-US" sz="1100" b="1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7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585990" y="4722252"/>
            <a:ext cx="324677" cy="273844"/>
          </a:xfrm>
        </p:spPr>
        <p:txBody>
          <a:bodyPr/>
          <a:lstStyle/>
          <a:p>
            <a:fld id="{C3837181-38C6-AD4F-B8BA-B444770388B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圆角矩形 4"/>
          <p:cNvSpPr/>
          <p:nvPr/>
        </p:nvSpPr>
        <p:spPr>
          <a:xfrm>
            <a:off x="549948" y="3832711"/>
            <a:ext cx="3443867" cy="685641"/>
          </a:xfrm>
          <a:prstGeom prst="roundRect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974" tIns="68495" rIns="136974" bIns="68495" rtlCol="0" anchor="ctr"/>
          <a:lstStyle/>
          <a:p>
            <a:pPr algn="ctr"/>
            <a:endParaRPr lang="zh-CN" altLang="en-US" sz="120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" name="副标题 1"/>
          <p:cNvSpPr txBox="1"/>
          <p:nvPr/>
        </p:nvSpPr>
        <p:spPr>
          <a:xfrm>
            <a:off x="371005" y="20431"/>
            <a:ext cx="8670015" cy="55399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defTabSz="410210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defRPr sz="2800" b="1">
                <a:solidFill>
                  <a:srgbClr val="C00000"/>
                </a:solidFill>
                <a:latin typeface="微软雅黑" panose="020B0503020204020204" charset="-122"/>
              </a:defRPr>
            </a:lvl1pPr>
          </a:lstStyle>
          <a:p>
            <a:r>
              <a:rPr lang="zh-CN" altLang="en-US" sz="2400" b="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边缘侧使能流计算，</a:t>
            </a:r>
            <a:r>
              <a:rPr lang="zh-CN" altLang="en-US" sz="2400" b="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数据</a:t>
            </a:r>
            <a:r>
              <a:rPr lang="zh-CN" altLang="en-US" sz="2400" b="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实时处理</a:t>
            </a:r>
            <a:endParaRPr lang="en-US" altLang="zh-CN" sz="2400" b="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7" name="文本框 197"/>
          <p:cNvSpPr txBox="1"/>
          <p:nvPr/>
        </p:nvSpPr>
        <p:spPr>
          <a:xfrm>
            <a:off x="609071" y="4000629"/>
            <a:ext cx="670682" cy="375088"/>
          </a:xfrm>
          <a:prstGeom prst="rect">
            <a:avLst/>
          </a:prstGeom>
          <a:noFill/>
        </p:spPr>
        <p:txBody>
          <a:bodyPr wrap="square" lIns="51419" tIns="25710" rIns="51419" bIns="25710" rtlCol="0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C00000"/>
                </a:solidFill>
                <a:latin typeface="+mn-ea"/>
                <a:cs typeface="Arial" panose="020B0604020202020204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9137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3709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828165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2847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7419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1991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656330" defTabSz="913765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05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泵房设备及传感</a:t>
            </a:r>
            <a:endParaRPr lang="en-US" altLang="zh-CN" sz="105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2" name="图片 31" descr="未标题-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5125" y="3964213"/>
            <a:ext cx="483960" cy="483863"/>
          </a:xfrm>
          <a:prstGeom prst="rect">
            <a:avLst/>
          </a:prstGeom>
          <a:noFill/>
        </p:spPr>
      </p:pic>
      <p:pic>
        <p:nvPicPr>
          <p:cNvPr id="33" name="图片 32" descr="未标题-2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43362" y="3949147"/>
            <a:ext cx="539073" cy="538964"/>
          </a:xfrm>
          <a:prstGeom prst="rect">
            <a:avLst/>
          </a:prstGeom>
          <a:noFill/>
        </p:spPr>
      </p:pic>
      <p:pic>
        <p:nvPicPr>
          <p:cNvPr id="34" name="图片 33" descr="未命名3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6697" y="3949147"/>
            <a:ext cx="539504" cy="539394"/>
          </a:xfrm>
          <a:prstGeom prst="rect">
            <a:avLst/>
          </a:prstGeom>
          <a:noFill/>
        </p:spPr>
      </p:pic>
      <p:pic>
        <p:nvPicPr>
          <p:cNvPr id="35" name="图片 34" descr="黑色图副本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68224" y="3922457"/>
            <a:ext cx="566198" cy="566084"/>
          </a:xfrm>
          <a:prstGeom prst="rect">
            <a:avLst/>
          </a:prstGeom>
          <a:noFill/>
        </p:spPr>
      </p:pic>
      <p:pic>
        <p:nvPicPr>
          <p:cNvPr id="36" name="图片 35" descr="黑色图副本11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45296" y="3974545"/>
            <a:ext cx="461570" cy="461477"/>
          </a:xfrm>
          <a:prstGeom prst="rect">
            <a:avLst/>
          </a:prstGeom>
          <a:noFill/>
        </p:spPr>
      </p:pic>
      <p:pic>
        <p:nvPicPr>
          <p:cNvPr id="37" name="图片 36" descr="威派格logo最新版 7.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15691" y="4067730"/>
            <a:ext cx="462318" cy="25330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66" y="-40299"/>
            <a:ext cx="1292173" cy="887510"/>
          </a:xfrm>
          <a:prstGeom prst="rect">
            <a:avLst/>
          </a:prstGeom>
        </p:spPr>
      </p:pic>
      <p:sp>
        <p:nvSpPr>
          <p:cNvPr id="62" name="Freeform 19"/>
          <p:cNvSpPr>
            <a:spLocks noEditPoints="1"/>
          </p:cNvSpPr>
          <p:nvPr/>
        </p:nvSpPr>
        <p:spPr bwMode="auto">
          <a:xfrm>
            <a:off x="1899868" y="2187431"/>
            <a:ext cx="833162" cy="521382"/>
          </a:xfrm>
          <a:custGeom>
            <a:avLst/>
            <a:gdLst/>
            <a:ahLst/>
            <a:cxnLst>
              <a:cxn ang="0">
                <a:pos x="206" y="128"/>
              </a:cxn>
              <a:cxn ang="0">
                <a:pos x="179" y="108"/>
              </a:cxn>
              <a:cxn ang="0">
                <a:pos x="22" y="221"/>
              </a:cxn>
              <a:cxn ang="0">
                <a:pos x="22" y="355"/>
              </a:cxn>
              <a:cxn ang="0">
                <a:pos x="40" y="383"/>
              </a:cxn>
              <a:cxn ang="0">
                <a:pos x="99" y="383"/>
              </a:cxn>
              <a:cxn ang="0">
                <a:pos x="298" y="355"/>
              </a:cxn>
              <a:cxn ang="0">
                <a:pos x="305" y="385"/>
              </a:cxn>
              <a:cxn ang="0">
                <a:pos x="361" y="379"/>
              </a:cxn>
              <a:cxn ang="0">
                <a:pos x="400" y="333"/>
              </a:cxn>
              <a:cxn ang="0">
                <a:pos x="192" y="108"/>
              </a:cxn>
              <a:cxn ang="0">
                <a:pos x="200" y="116"/>
              </a:cxn>
              <a:cxn ang="0">
                <a:pos x="192" y="108"/>
              </a:cxn>
              <a:cxn ang="0">
                <a:pos x="51" y="355"/>
              </a:cxn>
              <a:cxn ang="0">
                <a:pos x="348" y="373"/>
              </a:cxn>
              <a:cxn ang="0">
                <a:pos x="348" y="355"/>
              </a:cxn>
              <a:cxn ang="0">
                <a:pos x="377" y="343"/>
              </a:cxn>
              <a:cxn ang="0">
                <a:pos x="12" y="243"/>
              </a:cxn>
              <a:cxn ang="0">
                <a:pos x="387" y="243"/>
              </a:cxn>
              <a:cxn ang="0">
                <a:pos x="49" y="287"/>
              </a:cxn>
              <a:cxn ang="0">
                <a:pos x="83" y="253"/>
              </a:cxn>
              <a:cxn ang="0">
                <a:pos x="83" y="266"/>
              </a:cxn>
              <a:cxn ang="0">
                <a:pos x="338" y="265"/>
              </a:cxn>
              <a:cxn ang="0">
                <a:pos x="338" y="252"/>
              </a:cxn>
              <a:cxn ang="0">
                <a:pos x="223" y="265"/>
              </a:cxn>
              <a:cxn ang="0">
                <a:pos x="197" y="265"/>
              </a:cxn>
              <a:cxn ang="0">
                <a:pos x="270" y="252"/>
              </a:cxn>
              <a:cxn ang="0">
                <a:pos x="291" y="265"/>
              </a:cxn>
              <a:cxn ang="0">
                <a:pos x="291" y="252"/>
              </a:cxn>
              <a:cxn ang="0">
                <a:pos x="317" y="303"/>
              </a:cxn>
              <a:cxn ang="0">
                <a:pos x="291" y="303"/>
              </a:cxn>
              <a:cxn ang="0">
                <a:pos x="223" y="291"/>
              </a:cxn>
              <a:cxn ang="0">
                <a:pos x="338" y="303"/>
              </a:cxn>
              <a:cxn ang="0">
                <a:pos x="338" y="291"/>
              </a:cxn>
              <a:cxn ang="0">
                <a:pos x="270" y="303"/>
              </a:cxn>
              <a:cxn ang="0">
                <a:pos x="244" y="303"/>
              </a:cxn>
              <a:cxn ang="0">
                <a:pos x="255" y="163"/>
              </a:cxn>
              <a:cxn ang="0">
                <a:pos x="246" y="53"/>
              </a:cxn>
              <a:cxn ang="0">
                <a:pos x="246" y="154"/>
              </a:cxn>
              <a:cxn ang="0">
                <a:pos x="271" y="179"/>
              </a:cxn>
              <a:cxn ang="0">
                <a:pos x="280" y="188"/>
              </a:cxn>
              <a:cxn ang="0">
                <a:pos x="271" y="28"/>
              </a:cxn>
              <a:cxn ang="0">
                <a:pos x="296" y="12"/>
              </a:cxn>
              <a:cxn ang="0">
                <a:pos x="296" y="213"/>
              </a:cxn>
              <a:cxn ang="0">
                <a:pos x="349" y="108"/>
              </a:cxn>
              <a:cxn ang="0">
                <a:pos x="296" y="12"/>
              </a:cxn>
              <a:cxn ang="0">
                <a:pos x="154" y="163"/>
              </a:cxn>
              <a:cxn ang="0">
                <a:pos x="154" y="62"/>
              </a:cxn>
              <a:cxn ang="0">
                <a:pos x="122" y="108"/>
              </a:cxn>
              <a:cxn ang="0">
                <a:pos x="103" y="213"/>
              </a:cxn>
              <a:cxn ang="0">
                <a:pos x="103" y="12"/>
              </a:cxn>
              <a:cxn ang="0">
                <a:pos x="51" y="109"/>
              </a:cxn>
              <a:cxn ang="0">
                <a:pos x="120" y="188"/>
              </a:cxn>
              <a:cxn ang="0">
                <a:pos x="129" y="179"/>
              </a:cxn>
              <a:cxn ang="0">
                <a:pos x="129" y="37"/>
              </a:cxn>
              <a:cxn ang="0">
                <a:pos x="86" y="108"/>
              </a:cxn>
            </a:cxnLst>
            <a:rect l="0" t="0" r="r" b="b"/>
            <a:pathLst>
              <a:path w="400" h="385">
                <a:moveTo>
                  <a:pt x="377" y="221"/>
                </a:moveTo>
                <a:cubicBezTo>
                  <a:pt x="206" y="221"/>
                  <a:pt x="206" y="221"/>
                  <a:pt x="206" y="221"/>
                </a:cubicBezTo>
                <a:cubicBezTo>
                  <a:pt x="206" y="128"/>
                  <a:pt x="206" y="128"/>
                  <a:pt x="206" y="128"/>
                </a:cubicBezTo>
                <a:cubicBezTo>
                  <a:pt x="215" y="125"/>
                  <a:pt x="221" y="117"/>
                  <a:pt x="221" y="108"/>
                </a:cubicBezTo>
                <a:cubicBezTo>
                  <a:pt x="221" y="96"/>
                  <a:pt x="211" y="87"/>
                  <a:pt x="200" y="87"/>
                </a:cubicBezTo>
                <a:cubicBezTo>
                  <a:pt x="189" y="87"/>
                  <a:pt x="179" y="96"/>
                  <a:pt x="179" y="108"/>
                </a:cubicBezTo>
                <a:cubicBezTo>
                  <a:pt x="179" y="117"/>
                  <a:pt x="185" y="125"/>
                  <a:pt x="194" y="128"/>
                </a:cubicBezTo>
                <a:cubicBezTo>
                  <a:pt x="194" y="221"/>
                  <a:pt x="194" y="221"/>
                  <a:pt x="194" y="221"/>
                </a:cubicBezTo>
                <a:cubicBezTo>
                  <a:pt x="22" y="221"/>
                  <a:pt x="22" y="221"/>
                  <a:pt x="22" y="221"/>
                </a:cubicBezTo>
                <a:cubicBezTo>
                  <a:pt x="10" y="221"/>
                  <a:pt x="0" y="231"/>
                  <a:pt x="0" y="243"/>
                </a:cubicBezTo>
                <a:cubicBezTo>
                  <a:pt x="0" y="333"/>
                  <a:pt x="0" y="333"/>
                  <a:pt x="0" y="333"/>
                </a:cubicBezTo>
                <a:cubicBezTo>
                  <a:pt x="0" y="345"/>
                  <a:pt x="10" y="355"/>
                  <a:pt x="22" y="355"/>
                </a:cubicBezTo>
                <a:cubicBezTo>
                  <a:pt x="38" y="355"/>
                  <a:pt x="38" y="355"/>
                  <a:pt x="38" y="355"/>
                </a:cubicBezTo>
                <a:cubicBezTo>
                  <a:pt x="38" y="379"/>
                  <a:pt x="38" y="379"/>
                  <a:pt x="38" y="379"/>
                </a:cubicBezTo>
                <a:cubicBezTo>
                  <a:pt x="38" y="381"/>
                  <a:pt x="39" y="382"/>
                  <a:pt x="40" y="383"/>
                </a:cubicBezTo>
                <a:cubicBezTo>
                  <a:pt x="41" y="385"/>
                  <a:pt x="43" y="385"/>
                  <a:pt x="44" y="385"/>
                </a:cubicBezTo>
                <a:cubicBezTo>
                  <a:pt x="95" y="385"/>
                  <a:pt x="95" y="385"/>
                  <a:pt x="95" y="385"/>
                </a:cubicBezTo>
                <a:cubicBezTo>
                  <a:pt x="96" y="385"/>
                  <a:pt x="98" y="385"/>
                  <a:pt x="99" y="383"/>
                </a:cubicBezTo>
                <a:cubicBezTo>
                  <a:pt x="100" y="382"/>
                  <a:pt x="101" y="381"/>
                  <a:pt x="101" y="379"/>
                </a:cubicBezTo>
                <a:cubicBezTo>
                  <a:pt x="101" y="355"/>
                  <a:pt x="101" y="355"/>
                  <a:pt x="101" y="355"/>
                </a:cubicBezTo>
                <a:cubicBezTo>
                  <a:pt x="298" y="355"/>
                  <a:pt x="298" y="355"/>
                  <a:pt x="298" y="355"/>
                </a:cubicBezTo>
                <a:cubicBezTo>
                  <a:pt x="298" y="379"/>
                  <a:pt x="298" y="379"/>
                  <a:pt x="298" y="379"/>
                </a:cubicBezTo>
                <a:cubicBezTo>
                  <a:pt x="298" y="381"/>
                  <a:pt x="299" y="382"/>
                  <a:pt x="300" y="383"/>
                </a:cubicBezTo>
                <a:cubicBezTo>
                  <a:pt x="301" y="385"/>
                  <a:pt x="303" y="385"/>
                  <a:pt x="305" y="385"/>
                </a:cubicBezTo>
                <a:cubicBezTo>
                  <a:pt x="355" y="385"/>
                  <a:pt x="355" y="385"/>
                  <a:pt x="355" y="385"/>
                </a:cubicBezTo>
                <a:cubicBezTo>
                  <a:pt x="356" y="385"/>
                  <a:pt x="358" y="385"/>
                  <a:pt x="359" y="383"/>
                </a:cubicBezTo>
                <a:cubicBezTo>
                  <a:pt x="360" y="382"/>
                  <a:pt x="361" y="381"/>
                  <a:pt x="361" y="379"/>
                </a:cubicBezTo>
                <a:cubicBezTo>
                  <a:pt x="361" y="355"/>
                  <a:pt x="361" y="355"/>
                  <a:pt x="361" y="355"/>
                </a:cubicBezTo>
                <a:cubicBezTo>
                  <a:pt x="377" y="355"/>
                  <a:pt x="377" y="355"/>
                  <a:pt x="377" y="355"/>
                </a:cubicBezTo>
                <a:cubicBezTo>
                  <a:pt x="390" y="355"/>
                  <a:pt x="400" y="345"/>
                  <a:pt x="400" y="333"/>
                </a:cubicBezTo>
                <a:cubicBezTo>
                  <a:pt x="400" y="243"/>
                  <a:pt x="400" y="243"/>
                  <a:pt x="400" y="243"/>
                </a:cubicBezTo>
                <a:cubicBezTo>
                  <a:pt x="400" y="231"/>
                  <a:pt x="390" y="221"/>
                  <a:pt x="377" y="221"/>
                </a:cubicBezTo>
                <a:close/>
                <a:moveTo>
                  <a:pt x="192" y="108"/>
                </a:moveTo>
                <a:cubicBezTo>
                  <a:pt x="192" y="103"/>
                  <a:pt x="196" y="100"/>
                  <a:pt x="200" y="100"/>
                </a:cubicBezTo>
                <a:cubicBezTo>
                  <a:pt x="204" y="100"/>
                  <a:pt x="208" y="103"/>
                  <a:pt x="208" y="108"/>
                </a:cubicBezTo>
                <a:cubicBezTo>
                  <a:pt x="208" y="112"/>
                  <a:pt x="204" y="116"/>
                  <a:pt x="200" y="116"/>
                </a:cubicBezTo>
                <a:cubicBezTo>
                  <a:pt x="200" y="116"/>
                  <a:pt x="200" y="116"/>
                  <a:pt x="200" y="116"/>
                </a:cubicBezTo>
                <a:cubicBezTo>
                  <a:pt x="200" y="116"/>
                  <a:pt x="200" y="116"/>
                  <a:pt x="200" y="116"/>
                </a:cubicBezTo>
                <a:cubicBezTo>
                  <a:pt x="196" y="116"/>
                  <a:pt x="192" y="112"/>
                  <a:pt x="192" y="108"/>
                </a:cubicBezTo>
                <a:close/>
                <a:moveTo>
                  <a:pt x="88" y="373"/>
                </a:moveTo>
                <a:cubicBezTo>
                  <a:pt x="51" y="373"/>
                  <a:pt x="51" y="373"/>
                  <a:pt x="51" y="373"/>
                </a:cubicBezTo>
                <a:cubicBezTo>
                  <a:pt x="51" y="355"/>
                  <a:pt x="51" y="355"/>
                  <a:pt x="51" y="355"/>
                </a:cubicBezTo>
                <a:cubicBezTo>
                  <a:pt x="88" y="355"/>
                  <a:pt x="88" y="355"/>
                  <a:pt x="88" y="355"/>
                </a:cubicBezTo>
                <a:lnTo>
                  <a:pt x="88" y="373"/>
                </a:lnTo>
                <a:close/>
                <a:moveTo>
                  <a:pt x="348" y="373"/>
                </a:moveTo>
                <a:cubicBezTo>
                  <a:pt x="311" y="373"/>
                  <a:pt x="311" y="373"/>
                  <a:pt x="311" y="373"/>
                </a:cubicBezTo>
                <a:cubicBezTo>
                  <a:pt x="311" y="355"/>
                  <a:pt x="311" y="355"/>
                  <a:pt x="311" y="355"/>
                </a:cubicBezTo>
                <a:cubicBezTo>
                  <a:pt x="348" y="355"/>
                  <a:pt x="348" y="355"/>
                  <a:pt x="348" y="355"/>
                </a:cubicBezTo>
                <a:lnTo>
                  <a:pt x="348" y="373"/>
                </a:lnTo>
                <a:close/>
                <a:moveTo>
                  <a:pt x="387" y="333"/>
                </a:moveTo>
                <a:cubicBezTo>
                  <a:pt x="387" y="338"/>
                  <a:pt x="383" y="343"/>
                  <a:pt x="377" y="343"/>
                </a:cubicBezTo>
                <a:cubicBezTo>
                  <a:pt x="22" y="343"/>
                  <a:pt x="22" y="343"/>
                  <a:pt x="22" y="343"/>
                </a:cubicBezTo>
                <a:cubicBezTo>
                  <a:pt x="17" y="343"/>
                  <a:pt x="12" y="338"/>
                  <a:pt x="12" y="333"/>
                </a:cubicBezTo>
                <a:cubicBezTo>
                  <a:pt x="12" y="243"/>
                  <a:pt x="12" y="243"/>
                  <a:pt x="12" y="243"/>
                </a:cubicBezTo>
                <a:cubicBezTo>
                  <a:pt x="12" y="238"/>
                  <a:pt x="17" y="233"/>
                  <a:pt x="22" y="233"/>
                </a:cubicBezTo>
                <a:cubicBezTo>
                  <a:pt x="377" y="233"/>
                  <a:pt x="377" y="233"/>
                  <a:pt x="377" y="233"/>
                </a:cubicBezTo>
                <a:cubicBezTo>
                  <a:pt x="383" y="233"/>
                  <a:pt x="387" y="238"/>
                  <a:pt x="387" y="243"/>
                </a:cubicBezTo>
                <a:lnTo>
                  <a:pt x="387" y="333"/>
                </a:lnTo>
                <a:close/>
                <a:moveTo>
                  <a:pt x="83" y="253"/>
                </a:moveTo>
                <a:cubicBezTo>
                  <a:pt x="64" y="253"/>
                  <a:pt x="49" y="268"/>
                  <a:pt x="49" y="287"/>
                </a:cubicBezTo>
                <a:cubicBezTo>
                  <a:pt x="49" y="306"/>
                  <a:pt x="64" y="321"/>
                  <a:pt x="83" y="321"/>
                </a:cubicBezTo>
                <a:cubicBezTo>
                  <a:pt x="102" y="321"/>
                  <a:pt x="117" y="306"/>
                  <a:pt x="117" y="287"/>
                </a:cubicBezTo>
                <a:cubicBezTo>
                  <a:pt x="117" y="268"/>
                  <a:pt x="102" y="253"/>
                  <a:pt x="83" y="253"/>
                </a:cubicBezTo>
                <a:close/>
                <a:moveTo>
                  <a:pt x="83" y="308"/>
                </a:moveTo>
                <a:cubicBezTo>
                  <a:pt x="71" y="308"/>
                  <a:pt x="62" y="299"/>
                  <a:pt x="62" y="287"/>
                </a:cubicBezTo>
                <a:cubicBezTo>
                  <a:pt x="62" y="275"/>
                  <a:pt x="71" y="266"/>
                  <a:pt x="83" y="266"/>
                </a:cubicBezTo>
                <a:cubicBezTo>
                  <a:pt x="95" y="266"/>
                  <a:pt x="104" y="275"/>
                  <a:pt x="104" y="287"/>
                </a:cubicBezTo>
                <a:cubicBezTo>
                  <a:pt x="104" y="299"/>
                  <a:pt x="95" y="308"/>
                  <a:pt x="83" y="308"/>
                </a:cubicBezTo>
                <a:close/>
                <a:moveTo>
                  <a:pt x="338" y="265"/>
                </a:moveTo>
                <a:cubicBezTo>
                  <a:pt x="364" y="265"/>
                  <a:pt x="364" y="265"/>
                  <a:pt x="364" y="265"/>
                </a:cubicBezTo>
                <a:cubicBezTo>
                  <a:pt x="364" y="252"/>
                  <a:pt x="364" y="252"/>
                  <a:pt x="364" y="252"/>
                </a:cubicBezTo>
                <a:cubicBezTo>
                  <a:pt x="338" y="252"/>
                  <a:pt x="338" y="252"/>
                  <a:pt x="338" y="252"/>
                </a:cubicBezTo>
                <a:lnTo>
                  <a:pt x="338" y="265"/>
                </a:lnTo>
                <a:close/>
                <a:moveTo>
                  <a:pt x="197" y="265"/>
                </a:moveTo>
                <a:cubicBezTo>
                  <a:pt x="223" y="265"/>
                  <a:pt x="223" y="265"/>
                  <a:pt x="223" y="265"/>
                </a:cubicBezTo>
                <a:cubicBezTo>
                  <a:pt x="223" y="252"/>
                  <a:pt x="223" y="252"/>
                  <a:pt x="223" y="252"/>
                </a:cubicBezTo>
                <a:cubicBezTo>
                  <a:pt x="197" y="252"/>
                  <a:pt x="197" y="252"/>
                  <a:pt x="197" y="252"/>
                </a:cubicBezTo>
                <a:lnTo>
                  <a:pt x="197" y="265"/>
                </a:lnTo>
                <a:close/>
                <a:moveTo>
                  <a:pt x="244" y="265"/>
                </a:moveTo>
                <a:cubicBezTo>
                  <a:pt x="270" y="265"/>
                  <a:pt x="270" y="265"/>
                  <a:pt x="270" y="265"/>
                </a:cubicBezTo>
                <a:cubicBezTo>
                  <a:pt x="270" y="252"/>
                  <a:pt x="270" y="252"/>
                  <a:pt x="270" y="252"/>
                </a:cubicBezTo>
                <a:cubicBezTo>
                  <a:pt x="244" y="252"/>
                  <a:pt x="244" y="252"/>
                  <a:pt x="244" y="252"/>
                </a:cubicBezTo>
                <a:lnTo>
                  <a:pt x="244" y="265"/>
                </a:lnTo>
                <a:close/>
                <a:moveTo>
                  <a:pt x="291" y="265"/>
                </a:moveTo>
                <a:cubicBezTo>
                  <a:pt x="317" y="265"/>
                  <a:pt x="317" y="265"/>
                  <a:pt x="317" y="265"/>
                </a:cubicBezTo>
                <a:cubicBezTo>
                  <a:pt x="317" y="252"/>
                  <a:pt x="317" y="252"/>
                  <a:pt x="317" y="252"/>
                </a:cubicBezTo>
                <a:cubicBezTo>
                  <a:pt x="291" y="252"/>
                  <a:pt x="291" y="252"/>
                  <a:pt x="291" y="252"/>
                </a:cubicBezTo>
                <a:lnTo>
                  <a:pt x="291" y="265"/>
                </a:lnTo>
                <a:close/>
                <a:moveTo>
                  <a:pt x="291" y="303"/>
                </a:moveTo>
                <a:cubicBezTo>
                  <a:pt x="317" y="303"/>
                  <a:pt x="317" y="303"/>
                  <a:pt x="317" y="303"/>
                </a:cubicBezTo>
                <a:cubicBezTo>
                  <a:pt x="317" y="291"/>
                  <a:pt x="317" y="291"/>
                  <a:pt x="317" y="291"/>
                </a:cubicBezTo>
                <a:cubicBezTo>
                  <a:pt x="291" y="291"/>
                  <a:pt x="291" y="291"/>
                  <a:pt x="291" y="291"/>
                </a:cubicBezTo>
                <a:lnTo>
                  <a:pt x="291" y="303"/>
                </a:lnTo>
                <a:close/>
                <a:moveTo>
                  <a:pt x="197" y="303"/>
                </a:moveTo>
                <a:cubicBezTo>
                  <a:pt x="223" y="303"/>
                  <a:pt x="223" y="303"/>
                  <a:pt x="223" y="303"/>
                </a:cubicBezTo>
                <a:cubicBezTo>
                  <a:pt x="223" y="291"/>
                  <a:pt x="223" y="291"/>
                  <a:pt x="223" y="291"/>
                </a:cubicBezTo>
                <a:cubicBezTo>
                  <a:pt x="197" y="291"/>
                  <a:pt x="197" y="291"/>
                  <a:pt x="197" y="291"/>
                </a:cubicBezTo>
                <a:lnTo>
                  <a:pt x="197" y="303"/>
                </a:lnTo>
                <a:close/>
                <a:moveTo>
                  <a:pt x="338" y="303"/>
                </a:moveTo>
                <a:cubicBezTo>
                  <a:pt x="364" y="303"/>
                  <a:pt x="364" y="303"/>
                  <a:pt x="364" y="303"/>
                </a:cubicBezTo>
                <a:cubicBezTo>
                  <a:pt x="364" y="291"/>
                  <a:pt x="364" y="291"/>
                  <a:pt x="364" y="291"/>
                </a:cubicBezTo>
                <a:cubicBezTo>
                  <a:pt x="338" y="291"/>
                  <a:pt x="338" y="291"/>
                  <a:pt x="338" y="291"/>
                </a:cubicBezTo>
                <a:lnTo>
                  <a:pt x="338" y="303"/>
                </a:lnTo>
                <a:close/>
                <a:moveTo>
                  <a:pt x="244" y="303"/>
                </a:moveTo>
                <a:cubicBezTo>
                  <a:pt x="270" y="303"/>
                  <a:pt x="270" y="303"/>
                  <a:pt x="270" y="303"/>
                </a:cubicBezTo>
                <a:cubicBezTo>
                  <a:pt x="270" y="291"/>
                  <a:pt x="270" y="291"/>
                  <a:pt x="270" y="291"/>
                </a:cubicBezTo>
                <a:cubicBezTo>
                  <a:pt x="244" y="291"/>
                  <a:pt x="244" y="291"/>
                  <a:pt x="244" y="291"/>
                </a:cubicBezTo>
                <a:lnTo>
                  <a:pt x="244" y="303"/>
                </a:lnTo>
                <a:close/>
                <a:moveTo>
                  <a:pt x="246" y="163"/>
                </a:moveTo>
                <a:cubicBezTo>
                  <a:pt x="247" y="164"/>
                  <a:pt x="249" y="165"/>
                  <a:pt x="250" y="165"/>
                </a:cubicBezTo>
                <a:cubicBezTo>
                  <a:pt x="252" y="165"/>
                  <a:pt x="254" y="164"/>
                  <a:pt x="255" y="163"/>
                </a:cubicBezTo>
                <a:cubicBezTo>
                  <a:pt x="270" y="148"/>
                  <a:pt x="278" y="128"/>
                  <a:pt x="278" y="108"/>
                </a:cubicBezTo>
                <a:cubicBezTo>
                  <a:pt x="278" y="88"/>
                  <a:pt x="270" y="68"/>
                  <a:pt x="255" y="53"/>
                </a:cubicBezTo>
                <a:cubicBezTo>
                  <a:pt x="252" y="51"/>
                  <a:pt x="248" y="51"/>
                  <a:pt x="246" y="53"/>
                </a:cubicBezTo>
                <a:cubicBezTo>
                  <a:pt x="244" y="56"/>
                  <a:pt x="244" y="60"/>
                  <a:pt x="246" y="62"/>
                </a:cubicBezTo>
                <a:cubicBezTo>
                  <a:pt x="259" y="75"/>
                  <a:pt x="265" y="91"/>
                  <a:pt x="265" y="108"/>
                </a:cubicBezTo>
                <a:cubicBezTo>
                  <a:pt x="265" y="125"/>
                  <a:pt x="259" y="141"/>
                  <a:pt x="246" y="154"/>
                </a:cubicBezTo>
                <a:cubicBezTo>
                  <a:pt x="244" y="156"/>
                  <a:pt x="244" y="160"/>
                  <a:pt x="246" y="163"/>
                </a:cubicBezTo>
                <a:close/>
                <a:moveTo>
                  <a:pt x="301" y="108"/>
                </a:moveTo>
                <a:cubicBezTo>
                  <a:pt x="301" y="134"/>
                  <a:pt x="291" y="159"/>
                  <a:pt x="271" y="179"/>
                </a:cubicBezTo>
                <a:cubicBezTo>
                  <a:pt x="269" y="181"/>
                  <a:pt x="269" y="185"/>
                  <a:pt x="271" y="188"/>
                </a:cubicBezTo>
                <a:cubicBezTo>
                  <a:pt x="272" y="189"/>
                  <a:pt x="274" y="190"/>
                  <a:pt x="276" y="190"/>
                </a:cubicBezTo>
                <a:cubicBezTo>
                  <a:pt x="277" y="190"/>
                  <a:pt x="279" y="189"/>
                  <a:pt x="280" y="188"/>
                </a:cubicBezTo>
                <a:cubicBezTo>
                  <a:pt x="302" y="166"/>
                  <a:pt x="313" y="137"/>
                  <a:pt x="313" y="108"/>
                </a:cubicBezTo>
                <a:cubicBezTo>
                  <a:pt x="313" y="79"/>
                  <a:pt x="302" y="50"/>
                  <a:pt x="280" y="28"/>
                </a:cubicBezTo>
                <a:cubicBezTo>
                  <a:pt x="278" y="25"/>
                  <a:pt x="274" y="25"/>
                  <a:pt x="271" y="28"/>
                </a:cubicBezTo>
                <a:cubicBezTo>
                  <a:pt x="269" y="30"/>
                  <a:pt x="269" y="34"/>
                  <a:pt x="271" y="37"/>
                </a:cubicBezTo>
                <a:cubicBezTo>
                  <a:pt x="291" y="56"/>
                  <a:pt x="301" y="82"/>
                  <a:pt x="301" y="108"/>
                </a:cubicBezTo>
                <a:close/>
                <a:moveTo>
                  <a:pt x="296" y="12"/>
                </a:moveTo>
                <a:cubicBezTo>
                  <a:pt x="323" y="38"/>
                  <a:pt x="336" y="73"/>
                  <a:pt x="336" y="108"/>
                </a:cubicBezTo>
                <a:cubicBezTo>
                  <a:pt x="336" y="143"/>
                  <a:pt x="323" y="178"/>
                  <a:pt x="296" y="204"/>
                </a:cubicBezTo>
                <a:cubicBezTo>
                  <a:pt x="294" y="207"/>
                  <a:pt x="294" y="211"/>
                  <a:pt x="296" y="213"/>
                </a:cubicBezTo>
                <a:cubicBezTo>
                  <a:pt x="298" y="214"/>
                  <a:pt x="299" y="215"/>
                  <a:pt x="301" y="215"/>
                </a:cubicBezTo>
                <a:cubicBezTo>
                  <a:pt x="303" y="215"/>
                  <a:pt x="304" y="214"/>
                  <a:pt x="305" y="213"/>
                </a:cubicBezTo>
                <a:cubicBezTo>
                  <a:pt x="335" y="184"/>
                  <a:pt x="349" y="146"/>
                  <a:pt x="349" y="108"/>
                </a:cubicBezTo>
                <a:cubicBezTo>
                  <a:pt x="349" y="70"/>
                  <a:pt x="335" y="32"/>
                  <a:pt x="305" y="3"/>
                </a:cubicBezTo>
                <a:cubicBezTo>
                  <a:pt x="303" y="0"/>
                  <a:pt x="299" y="0"/>
                  <a:pt x="296" y="3"/>
                </a:cubicBezTo>
                <a:cubicBezTo>
                  <a:pt x="294" y="5"/>
                  <a:pt x="294" y="9"/>
                  <a:pt x="296" y="12"/>
                </a:cubicBezTo>
                <a:close/>
                <a:moveTo>
                  <a:pt x="145" y="163"/>
                </a:moveTo>
                <a:cubicBezTo>
                  <a:pt x="146" y="164"/>
                  <a:pt x="148" y="165"/>
                  <a:pt x="149" y="165"/>
                </a:cubicBezTo>
                <a:cubicBezTo>
                  <a:pt x="151" y="165"/>
                  <a:pt x="153" y="164"/>
                  <a:pt x="154" y="163"/>
                </a:cubicBezTo>
                <a:cubicBezTo>
                  <a:pt x="156" y="160"/>
                  <a:pt x="156" y="156"/>
                  <a:pt x="154" y="154"/>
                </a:cubicBezTo>
                <a:cubicBezTo>
                  <a:pt x="141" y="141"/>
                  <a:pt x="135" y="125"/>
                  <a:pt x="135" y="108"/>
                </a:cubicBezTo>
                <a:cubicBezTo>
                  <a:pt x="135" y="92"/>
                  <a:pt x="141" y="75"/>
                  <a:pt x="154" y="62"/>
                </a:cubicBezTo>
                <a:cubicBezTo>
                  <a:pt x="156" y="60"/>
                  <a:pt x="156" y="56"/>
                  <a:pt x="154" y="53"/>
                </a:cubicBezTo>
                <a:cubicBezTo>
                  <a:pt x="151" y="51"/>
                  <a:pt x="147" y="51"/>
                  <a:pt x="145" y="53"/>
                </a:cubicBezTo>
                <a:cubicBezTo>
                  <a:pt x="130" y="68"/>
                  <a:pt x="122" y="88"/>
                  <a:pt x="122" y="108"/>
                </a:cubicBezTo>
                <a:cubicBezTo>
                  <a:pt x="122" y="128"/>
                  <a:pt x="130" y="148"/>
                  <a:pt x="145" y="163"/>
                </a:cubicBezTo>
                <a:close/>
                <a:moveTo>
                  <a:pt x="99" y="215"/>
                </a:moveTo>
                <a:cubicBezTo>
                  <a:pt x="101" y="215"/>
                  <a:pt x="102" y="214"/>
                  <a:pt x="103" y="213"/>
                </a:cubicBezTo>
                <a:cubicBezTo>
                  <a:pt x="106" y="211"/>
                  <a:pt x="106" y="207"/>
                  <a:pt x="103" y="204"/>
                </a:cubicBezTo>
                <a:cubicBezTo>
                  <a:pt x="77" y="178"/>
                  <a:pt x="63" y="143"/>
                  <a:pt x="63" y="109"/>
                </a:cubicBezTo>
                <a:cubicBezTo>
                  <a:pt x="64" y="73"/>
                  <a:pt x="77" y="38"/>
                  <a:pt x="103" y="12"/>
                </a:cubicBezTo>
                <a:cubicBezTo>
                  <a:pt x="106" y="9"/>
                  <a:pt x="106" y="5"/>
                  <a:pt x="103" y="3"/>
                </a:cubicBezTo>
                <a:cubicBezTo>
                  <a:pt x="101" y="0"/>
                  <a:pt x="97" y="0"/>
                  <a:pt x="94" y="3"/>
                </a:cubicBezTo>
                <a:cubicBezTo>
                  <a:pt x="65" y="32"/>
                  <a:pt x="51" y="70"/>
                  <a:pt x="51" y="109"/>
                </a:cubicBezTo>
                <a:cubicBezTo>
                  <a:pt x="51" y="146"/>
                  <a:pt x="66" y="184"/>
                  <a:pt x="94" y="213"/>
                </a:cubicBezTo>
                <a:cubicBezTo>
                  <a:pt x="96" y="214"/>
                  <a:pt x="97" y="215"/>
                  <a:pt x="99" y="215"/>
                </a:cubicBezTo>
                <a:close/>
                <a:moveTo>
                  <a:pt x="120" y="188"/>
                </a:moveTo>
                <a:cubicBezTo>
                  <a:pt x="121" y="189"/>
                  <a:pt x="123" y="190"/>
                  <a:pt x="124" y="190"/>
                </a:cubicBezTo>
                <a:cubicBezTo>
                  <a:pt x="126" y="190"/>
                  <a:pt x="127" y="189"/>
                  <a:pt x="129" y="188"/>
                </a:cubicBezTo>
                <a:cubicBezTo>
                  <a:pt x="131" y="185"/>
                  <a:pt x="131" y="181"/>
                  <a:pt x="129" y="179"/>
                </a:cubicBezTo>
                <a:cubicBezTo>
                  <a:pt x="129" y="179"/>
                  <a:pt x="129" y="179"/>
                  <a:pt x="129" y="179"/>
                </a:cubicBezTo>
                <a:cubicBezTo>
                  <a:pt x="109" y="159"/>
                  <a:pt x="99" y="134"/>
                  <a:pt x="99" y="108"/>
                </a:cubicBezTo>
                <a:cubicBezTo>
                  <a:pt x="99" y="82"/>
                  <a:pt x="109" y="56"/>
                  <a:pt x="129" y="37"/>
                </a:cubicBezTo>
                <a:cubicBezTo>
                  <a:pt x="131" y="34"/>
                  <a:pt x="131" y="30"/>
                  <a:pt x="129" y="28"/>
                </a:cubicBezTo>
                <a:cubicBezTo>
                  <a:pt x="126" y="25"/>
                  <a:pt x="122" y="25"/>
                  <a:pt x="120" y="28"/>
                </a:cubicBezTo>
                <a:cubicBezTo>
                  <a:pt x="98" y="50"/>
                  <a:pt x="86" y="79"/>
                  <a:pt x="86" y="108"/>
                </a:cubicBezTo>
                <a:cubicBezTo>
                  <a:pt x="86" y="137"/>
                  <a:pt x="98" y="166"/>
                  <a:pt x="120" y="188"/>
                </a:cubicBezTo>
                <a:close/>
              </a:path>
            </a:pathLst>
          </a:custGeom>
          <a:solidFill>
            <a:srgbClr val="00B0F0"/>
          </a:solidFill>
          <a:ln w="3175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none" lIns="91430" tIns="45716" rIns="91430" bIns="45716" numCol="1" anchor="t" anchorCtr="0" compatLnSpc="1">
            <a:prstTxWarp prst="textNoShape">
              <a:avLst/>
            </a:prstTxWarp>
          </a:bodyPr>
          <a:lstStyle/>
          <a:p>
            <a:endParaRPr lang="zh-CN" altLang="en-US" sz="1013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otham" panose="02000504050000020004" pitchFamily="2" charset="0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1485661" y="2764286"/>
            <a:ext cx="583424" cy="103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2586201" y="2723879"/>
            <a:ext cx="589880" cy="1108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109"/>
          <p:cNvSpPr txBox="1"/>
          <p:nvPr/>
        </p:nvSpPr>
        <p:spPr>
          <a:xfrm>
            <a:off x="1110270" y="2435791"/>
            <a:ext cx="631061" cy="221199"/>
          </a:xfrm>
          <a:prstGeom prst="rect">
            <a:avLst/>
          </a:prstGeom>
          <a:noFill/>
        </p:spPr>
        <p:txBody>
          <a:bodyPr wrap="square" lIns="51419" tIns="25710" rIns="51419" bIns="25710" rtlCol="0">
            <a:spAutoFit/>
          </a:bodyPr>
          <a:lstStyle/>
          <a:p>
            <a:pPr algn="ctr"/>
            <a:r>
              <a:rPr lang="en-US" altLang="zh-CN" sz="1100" b="1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AR</a:t>
            </a:r>
            <a:r>
              <a:rPr lang="zh-CN" altLang="en-US" sz="1100" b="1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网关</a:t>
            </a:r>
            <a:endParaRPr lang="zh-CN" altLang="en-US" sz="1100" b="1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4465374" y="1371600"/>
            <a:ext cx="3891226" cy="2012950"/>
          </a:xfrm>
          <a:prstGeom prst="rect">
            <a:avLst/>
          </a:prstGeom>
          <a:solidFill>
            <a:srgbClr val="74B4F4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01" tIns="45702" rIns="91401" bIns="45702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23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传感器数据在网关汇聚，通过流计算实时处理：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1.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就近快速处理获取真正需要的水务数据，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  <a:p>
            <a:pPr defTabSz="914023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2.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无须把所有数据回传到公有云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  <a:p>
            <a:pPr defTabSz="914023">
              <a:lnSpc>
                <a:spcPct val="1200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  <a:p>
            <a:pPr defTabSz="914023"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收益：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  <a:p>
            <a:pPr defTabSz="914023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1.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比原有系统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减少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50%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的数据上云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Helvetica Light"/>
            </a:endParaRPr>
          </a:p>
          <a:p>
            <a:pPr defTabSz="914023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2.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Helvetica Light"/>
              </a:rPr>
              <a:t>降低的数据响应时延</a:t>
            </a:r>
          </a:p>
        </p:txBody>
      </p:sp>
      <p:sp>
        <p:nvSpPr>
          <p:cNvPr id="66" name="文本框 109"/>
          <p:cNvSpPr txBox="1"/>
          <p:nvPr/>
        </p:nvSpPr>
        <p:spPr>
          <a:xfrm>
            <a:off x="584318" y="3259787"/>
            <a:ext cx="1207330" cy="221199"/>
          </a:xfrm>
          <a:prstGeom prst="rect">
            <a:avLst/>
          </a:prstGeom>
          <a:noFill/>
        </p:spPr>
        <p:txBody>
          <a:bodyPr wrap="square" lIns="51419" tIns="25710" rIns="51419" bIns="25710" rtlCol="0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传感器数据上报</a:t>
            </a:r>
            <a:endParaRPr lang="zh-CN" altLang="en-US" sz="1100" b="1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Freeform 6"/>
          <p:cNvSpPr/>
          <p:nvPr/>
        </p:nvSpPr>
        <p:spPr bwMode="auto">
          <a:xfrm>
            <a:off x="1279753" y="868750"/>
            <a:ext cx="2175807" cy="814140"/>
          </a:xfrm>
          <a:custGeom>
            <a:avLst/>
            <a:gdLst>
              <a:gd name="T0" fmla="*/ 637 w 754"/>
              <a:gd name="T1" fmla="*/ 407 h 415"/>
              <a:gd name="T2" fmla="*/ 92 w 754"/>
              <a:gd name="T3" fmla="*/ 403 h 415"/>
              <a:gd name="T4" fmla="*/ 15 w 754"/>
              <a:gd name="T5" fmla="*/ 290 h 415"/>
              <a:gd name="T6" fmla="*/ 139 w 754"/>
              <a:gd name="T7" fmla="*/ 204 h 415"/>
              <a:gd name="T8" fmla="*/ 287 w 754"/>
              <a:gd name="T9" fmla="*/ 26 h 415"/>
              <a:gd name="T10" fmla="*/ 504 w 754"/>
              <a:gd name="T11" fmla="*/ 122 h 415"/>
              <a:gd name="T12" fmla="*/ 650 w 754"/>
              <a:gd name="T13" fmla="*/ 119 h 415"/>
              <a:gd name="T14" fmla="*/ 678 w 754"/>
              <a:gd name="T15" fmla="*/ 244 h 415"/>
              <a:gd name="T16" fmla="*/ 742 w 754"/>
              <a:gd name="T17" fmla="*/ 336 h 415"/>
              <a:gd name="T18" fmla="*/ 637 w 754"/>
              <a:gd name="T19" fmla="*/ 407 h 415"/>
              <a:gd name="connsiteX0" fmla="*/ 8448 w 10000"/>
              <a:gd name="connsiteY0" fmla="*/ 9807 h 10000"/>
              <a:gd name="connsiteX1" fmla="*/ 1220 w 10000"/>
              <a:gd name="connsiteY1" fmla="*/ 9711 h 10000"/>
              <a:gd name="connsiteX2" fmla="*/ 199 w 10000"/>
              <a:gd name="connsiteY2" fmla="*/ 6988 h 10000"/>
              <a:gd name="connsiteX3" fmla="*/ 1470 w 10000"/>
              <a:gd name="connsiteY3" fmla="*/ 4211 h 10000"/>
              <a:gd name="connsiteX4" fmla="*/ 3806 w 10000"/>
              <a:gd name="connsiteY4" fmla="*/ 627 h 10000"/>
              <a:gd name="connsiteX5" fmla="*/ 6684 w 10000"/>
              <a:gd name="connsiteY5" fmla="*/ 2940 h 10000"/>
              <a:gd name="connsiteX6" fmla="*/ 8621 w 10000"/>
              <a:gd name="connsiteY6" fmla="*/ 2867 h 10000"/>
              <a:gd name="connsiteX7" fmla="*/ 8992 w 10000"/>
              <a:gd name="connsiteY7" fmla="*/ 5880 h 10000"/>
              <a:gd name="connsiteX8" fmla="*/ 9841 w 10000"/>
              <a:gd name="connsiteY8" fmla="*/ 8096 h 10000"/>
              <a:gd name="connsiteX9" fmla="*/ 8448 w 10000"/>
              <a:gd name="connsiteY9" fmla="*/ 9807 h 10000"/>
              <a:gd name="connsiteX0-1" fmla="*/ 8448 w 10000"/>
              <a:gd name="connsiteY0-2" fmla="*/ 9807 h 10000"/>
              <a:gd name="connsiteX1-3" fmla="*/ 1220 w 10000"/>
              <a:gd name="connsiteY1-4" fmla="*/ 9711 h 10000"/>
              <a:gd name="connsiteX2-5" fmla="*/ 199 w 10000"/>
              <a:gd name="connsiteY2-6" fmla="*/ 6988 h 10000"/>
              <a:gd name="connsiteX3-7" fmla="*/ 1470 w 10000"/>
              <a:gd name="connsiteY3-8" fmla="*/ 4211 h 10000"/>
              <a:gd name="connsiteX4-9" fmla="*/ 3806 w 10000"/>
              <a:gd name="connsiteY4-10" fmla="*/ 627 h 10000"/>
              <a:gd name="connsiteX5-11" fmla="*/ 6684 w 10000"/>
              <a:gd name="connsiteY5-12" fmla="*/ 2940 h 10000"/>
              <a:gd name="connsiteX6-13" fmla="*/ 8621 w 10000"/>
              <a:gd name="connsiteY6-14" fmla="*/ 2867 h 10000"/>
              <a:gd name="connsiteX7-15" fmla="*/ 9353 w 10000"/>
              <a:gd name="connsiteY7-16" fmla="*/ 5815 h 10000"/>
              <a:gd name="connsiteX8-17" fmla="*/ 9841 w 10000"/>
              <a:gd name="connsiteY8-18" fmla="*/ 8096 h 10000"/>
              <a:gd name="connsiteX9-19" fmla="*/ 8448 w 10000"/>
              <a:gd name="connsiteY9-20" fmla="*/ 9807 h 10000"/>
              <a:gd name="connsiteX0-21" fmla="*/ 8448 w 10000"/>
              <a:gd name="connsiteY0-22" fmla="*/ 9807 h 10000"/>
              <a:gd name="connsiteX1-23" fmla="*/ 1220 w 10000"/>
              <a:gd name="connsiteY1-24" fmla="*/ 9711 h 10000"/>
              <a:gd name="connsiteX2-25" fmla="*/ 199 w 10000"/>
              <a:gd name="connsiteY2-26" fmla="*/ 6988 h 10000"/>
              <a:gd name="connsiteX3-27" fmla="*/ 1638 w 10000"/>
              <a:gd name="connsiteY3-28" fmla="*/ 4336 h 10000"/>
              <a:gd name="connsiteX4-29" fmla="*/ 3806 w 10000"/>
              <a:gd name="connsiteY4-30" fmla="*/ 627 h 10000"/>
              <a:gd name="connsiteX5-31" fmla="*/ 6684 w 10000"/>
              <a:gd name="connsiteY5-32" fmla="*/ 2940 h 10000"/>
              <a:gd name="connsiteX6-33" fmla="*/ 8621 w 10000"/>
              <a:gd name="connsiteY6-34" fmla="*/ 2867 h 10000"/>
              <a:gd name="connsiteX7-35" fmla="*/ 9353 w 10000"/>
              <a:gd name="connsiteY7-36" fmla="*/ 5815 h 10000"/>
              <a:gd name="connsiteX8-37" fmla="*/ 9841 w 10000"/>
              <a:gd name="connsiteY8-38" fmla="*/ 8096 h 10000"/>
              <a:gd name="connsiteX9-39" fmla="*/ 8448 w 10000"/>
              <a:gd name="connsiteY9-40" fmla="*/ 9807 h 10000"/>
              <a:gd name="connsiteX0-41" fmla="*/ 8448 w 10000"/>
              <a:gd name="connsiteY0-42" fmla="*/ 9807 h 10000"/>
              <a:gd name="connsiteX1-43" fmla="*/ 1220 w 10000"/>
              <a:gd name="connsiteY1-44" fmla="*/ 9711 h 10000"/>
              <a:gd name="connsiteX2-45" fmla="*/ 199 w 10000"/>
              <a:gd name="connsiteY2-46" fmla="*/ 6988 h 10000"/>
              <a:gd name="connsiteX3-47" fmla="*/ 1638 w 10000"/>
              <a:gd name="connsiteY3-48" fmla="*/ 4336 h 10000"/>
              <a:gd name="connsiteX4-49" fmla="*/ 3806 w 10000"/>
              <a:gd name="connsiteY4-50" fmla="*/ 627 h 10000"/>
              <a:gd name="connsiteX5-51" fmla="*/ 6684 w 10000"/>
              <a:gd name="connsiteY5-52" fmla="*/ 2940 h 10000"/>
              <a:gd name="connsiteX6-53" fmla="*/ 8621 w 10000"/>
              <a:gd name="connsiteY6-54" fmla="*/ 2867 h 10000"/>
              <a:gd name="connsiteX7-55" fmla="*/ 9054 w 10000"/>
              <a:gd name="connsiteY7-56" fmla="*/ 5692 h 10000"/>
              <a:gd name="connsiteX8-57" fmla="*/ 9841 w 10000"/>
              <a:gd name="connsiteY8-58" fmla="*/ 8096 h 10000"/>
              <a:gd name="connsiteX9-59" fmla="*/ 8448 w 10000"/>
              <a:gd name="connsiteY9-60" fmla="*/ 980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0000" h="10000">
                <a:moveTo>
                  <a:pt x="8448" y="9807"/>
                </a:moveTo>
                <a:lnTo>
                  <a:pt x="1220" y="9711"/>
                </a:lnTo>
                <a:cubicBezTo>
                  <a:pt x="1220" y="9711"/>
                  <a:pt x="0" y="9253"/>
                  <a:pt x="199" y="6988"/>
                </a:cubicBezTo>
                <a:cubicBezTo>
                  <a:pt x="424" y="4530"/>
                  <a:pt x="1638" y="4336"/>
                  <a:pt x="1638" y="4336"/>
                </a:cubicBezTo>
                <a:cubicBezTo>
                  <a:pt x="1638" y="4336"/>
                  <a:pt x="1711" y="1277"/>
                  <a:pt x="3806" y="627"/>
                </a:cubicBezTo>
                <a:cubicBezTo>
                  <a:pt x="5849" y="0"/>
                  <a:pt x="6684" y="2940"/>
                  <a:pt x="6684" y="2940"/>
                </a:cubicBezTo>
                <a:cubicBezTo>
                  <a:pt x="6684" y="2940"/>
                  <a:pt x="7732" y="1542"/>
                  <a:pt x="8621" y="2867"/>
                </a:cubicBezTo>
                <a:cubicBezTo>
                  <a:pt x="9363" y="3952"/>
                  <a:pt x="9054" y="5692"/>
                  <a:pt x="9054" y="5692"/>
                </a:cubicBezTo>
                <a:cubicBezTo>
                  <a:pt x="9054" y="5692"/>
                  <a:pt x="10000" y="6361"/>
                  <a:pt x="9841" y="8096"/>
                </a:cubicBezTo>
                <a:cubicBezTo>
                  <a:pt x="9668" y="10000"/>
                  <a:pt x="8448" y="9807"/>
                  <a:pt x="8448" y="9807"/>
                </a:cubicBezTo>
                <a:close/>
              </a:path>
            </a:pathLst>
          </a:cu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974" tIns="68495" rIns="136974" bIns="68495" rtlCol="0" anchor="ctr"/>
          <a:lstStyle/>
          <a:p>
            <a:pPr algn="ctr"/>
            <a:r>
              <a:rPr lang="zh-CN" altLang="en-US" sz="120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华为云</a:t>
            </a:r>
            <a:endParaRPr lang="en-US" altLang="zh-CN" sz="1200" dirty="0" smtClean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/>
            <a:r>
              <a:rPr lang="zh-CN" altLang="en-US" sz="120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智能边缘平台</a:t>
            </a:r>
            <a:r>
              <a:rPr lang="en-US" altLang="zh-CN" sz="120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IEF</a:t>
            </a:r>
            <a:endParaRPr lang="en-US" altLang="zh-CN" sz="12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2308764" y="1682890"/>
            <a:ext cx="7685" cy="504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486694" y="1682890"/>
            <a:ext cx="0" cy="504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109"/>
          <p:cNvSpPr txBox="1"/>
          <p:nvPr/>
        </p:nvSpPr>
        <p:spPr>
          <a:xfrm>
            <a:off x="2396288" y="1819577"/>
            <a:ext cx="1207330" cy="390476"/>
          </a:xfrm>
          <a:prstGeom prst="rect">
            <a:avLst/>
          </a:prstGeom>
          <a:noFill/>
        </p:spPr>
        <p:txBody>
          <a:bodyPr wrap="square" lIns="51419" tIns="25710" rIns="51419" bIns="25710" rtlCol="0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流计算能力下沉到边缘</a:t>
            </a:r>
            <a:endParaRPr lang="zh-CN" altLang="en-US" sz="1100" b="1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文本框 109"/>
          <p:cNvSpPr txBox="1"/>
          <p:nvPr/>
        </p:nvSpPr>
        <p:spPr>
          <a:xfrm>
            <a:off x="1260894" y="1828395"/>
            <a:ext cx="1207330" cy="221199"/>
          </a:xfrm>
          <a:prstGeom prst="rect">
            <a:avLst/>
          </a:prstGeom>
          <a:noFill/>
        </p:spPr>
        <p:txBody>
          <a:bodyPr wrap="square" lIns="51419" tIns="25710" rIns="51419" bIns="25710" rtlCol="0">
            <a:spAutoFit/>
          </a:bodyPr>
          <a:lstStyle/>
          <a:p>
            <a:pPr algn="ctr"/>
            <a:r>
              <a:rPr lang="zh-CN" altLang="en-US" sz="1100" b="1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数据上云</a:t>
            </a:r>
            <a:endParaRPr lang="zh-CN" altLang="en-US" sz="1100" b="1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47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585990" y="4722252"/>
            <a:ext cx="324677" cy="273844"/>
          </a:xfrm>
        </p:spPr>
        <p:txBody>
          <a:bodyPr/>
          <a:lstStyle/>
          <a:p>
            <a:fld id="{C3837181-38C6-AD4F-B8BA-B444770388B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副标题 1"/>
          <p:cNvSpPr txBox="1"/>
          <p:nvPr/>
        </p:nvSpPr>
        <p:spPr>
          <a:xfrm>
            <a:off x="371005" y="20431"/>
            <a:ext cx="8670015" cy="55399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defTabSz="410210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defRPr sz="2800" b="1">
                <a:solidFill>
                  <a:srgbClr val="C00000"/>
                </a:solidFill>
                <a:latin typeface="微软雅黑" panose="020B0503020204020204" charset="-122"/>
              </a:defRPr>
            </a:lvl1pPr>
          </a:lstStyle>
          <a:p>
            <a:r>
              <a:rPr lang="zh-CN" altLang="en-US" sz="2400" b="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基于边边通信框架实现谦让式让水方案</a:t>
            </a:r>
            <a:endParaRPr lang="en-US" altLang="zh-CN" sz="2400" b="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66" y="-40299"/>
            <a:ext cx="1292173" cy="887510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 bwMode="auto">
          <a:xfrm>
            <a:off x="5753155" y="1028701"/>
            <a:ext cx="3108906" cy="2948940"/>
          </a:xfrm>
          <a:prstGeom prst="rect">
            <a:avLst/>
          </a:prstGeom>
          <a:solidFill>
            <a:srgbClr val="74B4F4"/>
          </a:soli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01" tIns="45702" rIns="91401" bIns="45702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23"/>
            <a:r>
              <a:rPr lang="zh-CN" altLang="en-US" sz="14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通过去中心化的谦让式水箱进水策略，可以让水箱进水方式真正智慧化起来，让需要更多水的水箱多进水，而让无</a:t>
            </a:r>
          </a:p>
          <a:p>
            <a:pPr defTabSz="914023"/>
            <a:r>
              <a:rPr lang="zh-CN" altLang="en-US" sz="14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需更多水的水箱少进水，达到整体供水最优化的效果。</a:t>
            </a:r>
            <a:endParaRPr lang="en-US" altLang="zh-CN" sz="14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023"/>
            <a:endParaRPr lang="en-US" altLang="zh-CN" sz="140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023"/>
            <a:endParaRPr lang="en-US" altLang="zh-CN" sz="14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023"/>
            <a:r>
              <a:rPr lang="zh-CN" altLang="en-US" sz="14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收益：</a:t>
            </a:r>
            <a:endParaRPr lang="en-US" altLang="zh-CN" sz="14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023"/>
            <a:r>
              <a:rPr lang="en-US" altLang="zh-CN" sz="14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4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满足用水高峰时期的供水并有效避免管道内用水量突变造成的“水锤”现象，保障整个管线的用水安全。</a:t>
            </a:r>
            <a:endParaRPr lang="en-US" altLang="zh-CN" sz="14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023"/>
            <a:r>
              <a:rPr lang="en-US" altLang="zh-CN" sz="14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水箱水位调节</a:t>
            </a:r>
            <a:r>
              <a:rPr lang="zh-CN" altLang="en-US" sz="14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无须询问中心云，系统更可靠、响应更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及时。</a:t>
            </a:r>
            <a:endParaRPr lang="en-US" altLang="zh-CN" sz="14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40" name="组合 139"/>
          <p:cNvGrpSpPr/>
          <p:nvPr/>
        </p:nvGrpSpPr>
        <p:grpSpPr>
          <a:xfrm>
            <a:off x="221311" y="939801"/>
            <a:ext cx="5446899" cy="3576974"/>
            <a:chOff x="2855999" y="622258"/>
            <a:chExt cx="7440343" cy="5863040"/>
          </a:xfrm>
        </p:grpSpPr>
        <p:sp>
          <p:nvSpPr>
            <p:cNvPr id="141" name="圆角矩形 140"/>
            <p:cNvSpPr/>
            <p:nvPr/>
          </p:nvSpPr>
          <p:spPr>
            <a:xfrm>
              <a:off x="2855999" y="4235905"/>
              <a:ext cx="6841453" cy="6564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2" name="圆角矩形 141"/>
            <p:cNvSpPr/>
            <p:nvPr/>
          </p:nvSpPr>
          <p:spPr>
            <a:xfrm rot="5400000">
              <a:off x="3856791" y="3738403"/>
              <a:ext cx="997165" cy="5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3" name="圆角矩形 142"/>
            <p:cNvSpPr/>
            <p:nvPr/>
          </p:nvSpPr>
          <p:spPr>
            <a:xfrm>
              <a:off x="3405786" y="3330279"/>
              <a:ext cx="997165" cy="5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4" name="圆柱形 143"/>
            <p:cNvSpPr/>
            <p:nvPr/>
          </p:nvSpPr>
          <p:spPr>
            <a:xfrm>
              <a:off x="2895803" y="2087673"/>
              <a:ext cx="936000" cy="1968752"/>
            </a:xfrm>
            <a:prstGeom prst="can">
              <a:avLst/>
            </a:prstGeom>
            <a:solidFill>
              <a:srgbClr val="74B4F4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46" name="组合 145"/>
            <p:cNvGrpSpPr>
              <a:grpSpLocks noChangeAspect="1"/>
            </p:cNvGrpSpPr>
            <p:nvPr/>
          </p:nvGrpSpPr>
          <p:grpSpPr>
            <a:xfrm>
              <a:off x="3181914" y="3379044"/>
              <a:ext cx="373937" cy="306128"/>
              <a:chOff x="6650070" y="3599998"/>
              <a:chExt cx="901700" cy="738188"/>
            </a:xfrm>
            <a:solidFill>
              <a:schemeClr val="bg1"/>
            </a:solidFill>
          </p:grpSpPr>
          <p:sp>
            <p:nvSpPr>
              <p:cNvPr id="261" name="Freeform 5"/>
              <p:cNvSpPr>
                <a:spLocks/>
              </p:cNvSpPr>
              <p:nvPr/>
            </p:nvSpPr>
            <p:spPr bwMode="auto">
              <a:xfrm>
                <a:off x="7351745" y="3884160"/>
                <a:ext cx="200025" cy="198438"/>
              </a:xfrm>
              <a:custGeom>
                <a:avLst/>
                <a:gdLst>
                  <a:gd name="T0" fmla="*/ 45 w 456"/>
                  <a:gd name="T1" fmla="*/ 123 h 455"/>
                  <a:gd name="T2" fmla="*/ 217 w 456"/>
                  <a:gd name="T3" fmla="*/ 239 h 455"/>
                  <a:gd name="T4" fmla="*/ 333 w 456"/>
                  <a:gd name="T5" fmla="*/ 410 h 455"/>
                  <a:gd name="T6" fmla="*/ 411 w 456"/>
                  <a:gd name="T7" fmla="*/ 442 h 455"/>
                  <a:gd name="T8" fmla="*/ 443 w 456"/>
                  <a:gd name="T9" fmla="*/ 364 h 455"/>
                  <a:gd name="T10" fmla="*/ 302 w 456"/>
                  <a:gd name="T11" fmla="*/ 154 h 455"/>
                  <a:gd name="T12" fmla="*/ 92 w 456"/>
                  <a:gd name="T13" fmla="*/ 12 h 455"/>
                  <a:gd name="T14" fmla="*/ 13 w 456"/>
                  <a:gd name="T15" fmla="*/ 44 h 455"/>
                  <a:gd name="T16" fmla="*/ 45 w 456"/>
                  <a:gd name="T17" fmla="*/ 123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6" h="455">
                    <a:moveTo>
                      <a:pt x="45" y="123"/>
                    </a:moveTo>
                    <a:cubicBezTo>
                      <a:pt x="109" y="150"/>
                      <a:pt x="167" y="189"/>
                      <a:pt x="217" y="239"/>
                    </a:cubicBezTo>
                    <a:cubicBezTo>
                      <a:pt x="267" y="288"/>
                      <a:pt x="306" y="346"/>
                      <a:pt x="333" y="410"/>
                    </a:cubicBezTo>
                    <a:cubicBezTo>
                      <a:pt x="346" y="441"/>
                      <a:pt x="381" y="455"/>
                      <a:pt x="411" y="442"/>
                    </a:cubicBezTo>
                    <a:cubicBezTo>
                      <a:pt x="442" y="429"/>
                      <a:pt x="456" y="394"/>
                      <a:pt x="443" y="364"/>
                    </a:cubicBezTo>
                    <a:cubicBezTo>
                      <a:pt x="410" y="285"/>
                      <a:pt x="362" y="215"/>
                      <a:pt x="302" y="154"/>
                    </a:cubicBezTo>
                    <a:cubicBezTo>
                      <a:pt x="241" y="93"/>
                      <a:pt x="170" y="46"/>
                      <a:pt x="92" y="12"/>
                    </a:cubicBezTo>
                    <a:cubicBezTo>
                      <a:pt x="62" y="0"/>
                      <a:pt x="26" y="14"/>
                      <a:pt x="13" y="44"/>
                    </a:cubicBezTo>
                    <a:cubicBezTo>
                      <a:pt x="0" y="75"/>
                      <a:pt x="15" y="110"/>
                      <a:pt x="45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6"/>
              <p:cNvSpPr>
                <a:spLocks/>
              </p:cNvSpPr>
              <p:nvPr/>
            </p:nvSpPr>
            <p:spPr bwMode="auto">
              <a:xfrm>
                <a:off x="7312058" y="3979410"/>
                <a:ext cx="142875" cy="144463"/>
              </a:xfrm>
              <a:custGeom>
                <a:avLst/>
                <a:gdLst>
                  <a:gd name="T0" fmla="*/ 45 w 328"/>
                  <a:gd name="T1" fmla="*/ 123 h 328"/>
                  <a:gd name="T2" fmla="*/ 140 w 328"/>
                  <a:gd name="T3" fmla="*/ 187 h 328"/>
                  <a:gd name="T4" fmla="*/ 205 w 328"/>
                  <a:gd name="T5" fmla="*/ 283 h 328"/>
                  <a:gd name="T6" fmla="*/ 283 w 328"/>
                  <a:gd name="T7" fmla="*/ 315 h 328"/>
                  <a:gd name="T8" fmla="*/ 315 w 328"/>
                  <a:gd name="T9" fmla="*/ 236 h 328"/>
                  <a:gd name="T10" fmla="*/ 225 w 328"/>
                  <a:gd name="T11" fmla="*/ 103 h 328"/>
                  <a:gd name="T12" fmla="*/ 92 w 328"/>
                  <a:gd name="T13" fmla="*/ 13 h 328"/>
                  <a:gd name="T14" fmla="*/ 13 w 328"/>
                  <a:gd name="T15" fmla="*/ 44 h 328"/>
                  <a:gd name="T16" fmla="*/ 45 w 328"/>
                  <a:gd name="T17" fmla="*/ 123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" h="328">
                    <a:moveTo>
                      <a:pt x="45" y="123"/>
                    </a:moveTo>
                    <a:cubicBezTo>
                      <a:pt x="81" y="138"/>
                      <a:pt x="113" y="160"/>
                      <a:pt x="140" y="187"/>
                    </a:cubicBezTo>
                    <a:cubicBezTo>
                      <a:pt x="168" y="215"/>
                      <a:pt x="189" y="247"/>
                      <a:pt x="205" y="283"/>
                    </a:cubicBezTo>
                    <a:cubicBezTo>
                      <a:pt x="218" y="313"/>
                      <a:pt x="253" y="328"/>
                      <a:pt x="283" y="315"/>
                    </a:cubicBezTo>
                    <a:cubicBezTo>
                      <a:pt x="314" y="302"/>
                      <a:pt x="328" y="267"/>
                      <a:pt x="315" y="236"/>
                    </a:cubicBezTo>
                    <a:cubicBezTo>
                      <a:pt x="294" y="186"/>
                      <a:pt x="264" y="141"/>
                      <a:pt x="225" y="103"/>
                    </a:cubicBezTo>
                    <a:cubicBezTo>
                      <a:pt x="187" y="64"/>
                      <a:pt x="142" y="34"/>
                      <a:pt x="92" y="13"/>
                    </a:cubicBezTo>
                    <a:cubicBezTo>
                      <a:pt x="61" y="0"/>
                      <a:pt x="26" y="14"/>
                      <a:pt x="13" y="44"/>
                    </a:cubicBezTo>
                    <a:cubicBezTo>
                      <a:pt x="0" y="75"/>
                      <a:pt x="14" y="110"/>
                      <a:pt x="45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7"/>
              <p:cNvSpPr>
                <a:spLocks/>
              </p:cNvSpPr>
              <p:nvPr/>
            </p:nvSpPr>
            <p:spPr bwMode="auto">
              <a:xfrm>
                <a:off x="6650070" y="3884160"/>
                <a:ext cx="198438" cy="198438"/>
              </a:xfrm>
              <a:custGeom>
                <a:avLst/>
                <a:gdLst>
                  <a:gd name="T0" fmla="*/ 45 w 456"/>
                  <a:gd name="T1" fmla="*/ 442 h 455"/>
                  <a:gd name="T2" fmla="*/ 123 w 456"/>
                  <a:gd name="T3" fmla="*/ 410 h 455"/>
                  <a:gd name="T4" fmla="*/ 239 w 456"/>
                  <a:gd name="T5" fmla="*/ 239 h 455"/>
                  <a:gd name="T6" fmla="*/ 411 w 456"/>
                  <a:gd name="T7" fmla="*/ 123 h 455"/>
                  <a:gd name="T8" fmla="*/ 443 w 456"/>
                  <a:gd name="T9" fmla="*/ 44 h 455"/>
                  <a:gd name="T10" fmla="*/ 364 w 456"/>
                  <a:gd name="T11" fmla="*/ 12 h 455"/>
                  <a:gd name="T12" fmla="*/ 154 w 456"/>
                  <a:gd name="T13" fmla="*/ 154 h 455"/>
                  <a:gd name="T14" fmla="*/ 13 w 456"/>
                  <a:gd name="T15" fmla="*/ 364 h 455"/>
                  <a:gd name="T16" fmla="*/ 45 w 456"/>
                  <a:gd name="T17" fmla="*/ 442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6" h="455">
                    <a:moveTo>
                      <a:pt x="45" y="442"/>
                    </a:moveTo>
                    <a:cubicBezTo>
                      <a:pt x="75" y="455"/>
                      <a:pt x="110" y="441"/>
                      <a:pt x="123" y="410"/>
                    </a:cubicBezTo>
                    <a:cubicBezTo>
                      <a:pt x="150" y="346"/>
                      <a:pt x="189" y="288"/>
                      <a:pt x="239" y="239"/>
                    </a:cubicBezTo>
                    <a:cubicBezTo>
                      <a:pt x="289" y="189"/>
                      <a:pt x="347" y="150"/>
                      <a:pt x="411" y="123"/>
                    </a:cubicBezTo>
                    <a:cubicBezTo>
                      <a:pt x="441" y="110"/>
                      <a:pt x="456" y="75"/>
                      <a:pt x="443" y="44"/>
                    </a:cubicBezTo>
                    <a:cubicBezTo>
                      <a:pt x="430" y="14"/>
                      <a:pt x="394" y="0"/>
                      <a:pt x="364" y="12"/>
                    </a:cubicBezTo>
                    <a:cubicBezTo>
                      <a:pt x="286" y="46"/>
                      <a:pt x="215" y="93"/>
                      <a:pt x="154" y="154"/>
                    </a:cubicBezTo>
                    <a:cubicBezTo>
                      <a:pt x="94" y="215"/>
                      <a:pt x="46" y="285"/>
                      <a:pt x="13" y="364"/>
                    </a:cubicBezTo>
                    <a:cubicBezTo>
                      <a:pt x="0" y="394"/>
                      <a:pt x="14" y="429"/>
                      <a:pt x="45" y="4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Freeform 8"/>
              <p:cNvSpPr>
                <a:spLocks/>
              </p:cNvSpPr>
              <p:nvPr/>
            </p:nvSpPr>
            <p:spPr bwMode="auto">
              <a:xfrm>
                <a:off x="6746908" y="3979410"/>
                <a:ext cx="142875" cy="144463"/>
              </a:xfrm>
              <a:custGeom>
                <a:avLst/>
                <a:gdLst>
                  <a:gd name="T0" fmla="*/ 13 w 328"/>
                  <a:gd name="T1" fmla="*/ 236 h 328"/>
                  <a:gd name="T2" fmla="*/ 45 w 328"/>
                  <a:gd name="T3" fmla="*/ 315 h 328"/>
                  <a:gd name="T4" fmla="*/ 123 w 328"/>
                  <a:gd name="T5" fmla="*/ 283 h 328"/>
                  <a:gd name="T6" fmla="*/ 188 w 328"/>
                  <a:gd name="T7" fmla="*/ 187 h 328"/>
                  <a:gd name="T8" fmla="*/ 283 w 328"/>
                  <a:gd name="T9" fmla="*/ 123 h 328"/>
                  <a:gd name="T10" fmla="*/ 315 w 328"/>
                  <a:gd name="T11" fmla="*/ 44 h 328"/>
                  <a:gd name="T12" fmla="*/ 236 w 328"/>
                  <a:gd name="T13" fmla="*/ 13 h 328"/>
                  <a:gd name="T14" fmla="*/ 103 w 328"/>
                  <a:gd name="T15" fmla="*/ 103 h 328"/>
                  <a:gd name="T16" fmla="*/ 13 w 328"/>
                  <a:gd name="T17" fmla="*/ 236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" h="328">
                    <a:moveTo>
                      <a:pt x="13" y="236"/>
                    </a:moveTo>
                    <a:cubicBezTo>
                      <a:pt x="0" y="267"/>
                      <a:pt x="14" y="302"/>
                      <a:pt x="45" y="315"/>
                    </a:cubicBezTo>
                    <a:cubicBezTo>
                      <a:pt x="75" y="328"/>
                      <a:pt x="110" y="313"/>
                      <a:pt x="123" y="283"/>
                    </a:cubicBezTo>
                    <a:cubicBezTo>
                      <a:pt x="139" y="247"/>
                      <a:pt x="160" y="215"/>
                      <a:pt x="188" y="187"/>
                    </a:cubicBezTo>
                    <a:cubicBezTo>
                      <a:pt x="215" y="160"/>
                      <a:pt x="247" y="138"/>
                      <a:pt x="283" y="123"/>
                    </a:cubicBezTo>
                    <a:cubicBezTo>
                      <a:pt x="314" y="110"/>
                      <a:pt x="328" y="75"/>
                      <a:pt x="315" y="44"/>
                    </a:cubicBezTo>
                    <a:cubicBezTo>
                      <a:pt x="302" y="14"/>
                      <a:pt x="267" y="0"/>
                      <a:pt x="236" y="13"/>
                    </a:cubicBezTo>
                    <a:cubicBezTo>
                      <a:pt x="186" y="34"/>
                      <a:pt x="141" y="64"/>
                      <a:pt x="103" y="103"/>
                    </a:cubicBezTo>
                    <a:cubicBezTo>
                      <a:pt x="64" y="141"/>
                      <a:pt x="34" y="186"/>
                      <a:pt x="13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Freeform 9"/>
              <p:cNvSpPr>
                <a:spLocks/>
              </p:cNvSpPr>
              <p:nvPr/>
            </p:nvSpPr>
            <p:spPr bwMode="auto">
              <a:xfrm>
                <a:off x="6973920" y="3599998"/>
                <a:ext cx="261938" cy="423863"/>
              </a:xfrm>
              <a:custGeom>
                <a:avLst/>
                <a:gdLst>
                  <a:gd name="T0" fmla="*/ 300 w 600"/>
                  <a:gd name="T1" fmla="*/ 967 h 967"/>
                  <a:gd name="T2" fmla="*/ 600 w 600"/>
                  <a:gd name="T3" fmla="*/ 667 h 967"/>
                  <a:gd name="T4" fmla="*/ 575 w 600"/>
                  <a:gd name="T5" fmla="*/ 547 h 967"/>
                  <a:gd name="T6" fmla="*/ 355 w 600"/>
                  <a:gd name="T7" fmla="*/ 43 h 967"/>
                  <a:gd name="T8" fmla="*/ 245 w 600"/>
                  <a:gd name="T9" fmla="*/ 43 h 967"/>
                  <a:gd name="T10" fmla="*/ 25 w 600"/>
                  <a:gd name="T11" fmla="*/ 547 h 967"/>
                  <a:gd name="T12" fmla="*/ 0 w 600"/>
                  <a:gd name="T13" fmla="*/ 667 h 967"/>
                  <a:gd name="T14" fmla="*/ 300 w 600"/>
                  <a:gd name="T15" fmla="*/ 967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0" h="967">
                    <a:moveTo>
                      <a:pt x="300" y="967"/>
                    </a:moveTo>
                    <a:cubicBezTo>
                      <a:pt x="465" y="967"/>
                      <a:pt x="600" y="833"/>
                      <a:pt x="600" y="667"/>
                    </a:cubicBezTo>
                    <a:cubicBezTo>
                      <a:pt x="600" y="626"/>
                      <a:pt x="591" y="585"/>
                      <a:pt x="575" y="547"/>
                    </a:cubicBezTo>
                    <a:cubicBezTo>
                      <a:pt x="355" y="43"/>
                      <a:pt x="355" y="43"/>
                      <a:pt x="355" y="43"/>
                    </a:cubicBezTo>
                    <a:cubicBezTo>
                      <a:pt x="336" y="0"/>
                      <a:pt x="264" y="0"/>
                      <a:pt x="245" y="43"/>
                    </a:cubicBezTo>
                    <a:cubicBezTo>
                      <a:pt x="25" y="547"/>
                      <a:pt x="25" y="547"/>
                      <a:pt x="25" y="547"/>
                    </a:cubicBezTo>
                    <a:cubicBezTo>
                      <a:pt x="8" y="585"/>
                      <a:pt x="0" y="626"/>
                      <a:pt x="0" y="667"/>
                    </a:cubicBezTo>
                    <a:cubicBezTo>
                      <a:pt x="0" y="833"/>
                      <a:pt x="134" y="967"/>
                      <a:pt x="300" y="9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Freeform 10"/>
              <p:cNvSpPr>
                <a:spLocks/>
              </p:cNvSpPr>
              <p:nvPr/>
            </p:nvSpPr>
            <p:spPr bwMode="auto">
              <a:xfrm>
                <a:off x="6653245" y="4181023"/>
                <a:ext cx="895350" cy="157163"/>
              </a:xfrm>
              <a:custGeom>
                <a:avLst/>
                <a:gdLst>
                  <a:gd name="T0" fmla="*/ 1988 w 2048"/>
                  <a:gd name="T1" fmla="*/ 240 h 360"/>
                  <a:gd name="T2" fmla="*/ 1850 w 2048"/>
                  <a:gd name="T3" fmla="*/ 240 h 360"/>
                  <a:gd name="T4" fmla="*/ 1780 w 2048"/>
                  <a:gd name="T5" fmla="*/ 100 h 360"/>
                  <a:gd name="T6" fmla="*/ 1619 w 2048"/>
                  <a:gd name="T7" fmla="*/ 0 h 360"/>
                  <a:gd name="T8" fmla="*/ 447 w 2048"/>
                  <a:gd name="T9" fmla="*/ 0 h 360"/>
                  <a:gd name="T10" fmla="*/ 286 w 2048"/>
                  <a:gd name="T11" fmla="*/ 100 h 360"/>
                  <a:gd name="T12" fmla="*/ 216 w 2048"/>
                  <a:gd name="T13" fmla="*/ 240 h 360"/>
                  <a:gd name="T14" fmla="*/ 60 w 2048"/>
                  <a:gd name="T15" fmla="*/ 240 h 360"/>
                  <a:gd name="T16" fmla="*/ 0 w 2048"/>
                  <a:gd name="T17" fmla="*/ 300 h 360"/>
                  <a:gd name="T18" fmla="*/ 60 w 2048"/>
                  <a:gd name="T19" fmla="*/ 360 h 360"/>
                  <a:gd name="T20" fmla="*/ 1988 w 2048"/>
                  <a:gd name="T21" fmla="*/ 360 h 360"/>
                  <a:gd name="T22" fmla="*/ 2048 w 2048"/>
                  <a:gd name="T23" fmla="*/ 300 h 360"/>
                  <a:gd name="T24" fmla="*/ 1988 w 2048"/>
                  <a:gd name="T25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48" h="360">
                    <a:moveTo>
                      <a:pt x="1988" y="240"/>
                    </a:moveTo>
                    <a:cubicBezTo>
                      <a:pt x="1850" y="240"/>
                      <a:pt x="1850" y="240"/>
                      <a:pt x="1850" y="240"/>
                    </a:cubicBezTo>
                    <a:cubicBezTo>
                      <a:pt x="1780" y="100"/>
                      <a:pt x="1780" y="100"/>
                      <a:pt x="1780" y="100"/>
                    </a:cubicBezTo>
                    <a:cubicBezTo>
                      <a:pt x="1749" y="39"/>
                      <a:pt x="1687" y="0"/>
                      <a:pt x="161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378" y="0"/>
                      <a:pt x="317" y="39"/>
                      <a:pt x="286" y="100"/>
                    </a:cubicBezTo>
                    <a:cubicBezTo>
                      <a:pt x="216" y="240"/>
                      <a:pt x="216" y="240"/>
                      <a:pt x="216" y="240"/>
                    </a:cubicBezTo>
                    <a:cubicBezTo>
                      <a:pt x="60" y="240"/>
                      <a:pt x="60" y="240"/>
                      <a:pt x="60" y="240"/>
                    </a:cubicBezTo>
                    <a:cubicBezTo>
                      <a:pt x="27" y="240"/>
                      <a:pt x="0" y="267"/>
                      <a:pt x="0" y="300"/>
                    </a:cubicBezTo>
                    <a:cubicBezTo>
                      <a:pt x="0" y="334"/>
                      <a:pt x="27" y="360"/>
                      <a:pt x="60" y="360"/>
                    </a:cubicBezTo>
                    <a:cubicBezTo>
                      <a:pt x="1988" y="360"/>
                      <a:pt x="1988" y="360"/>
                      <a:pt x="1988" y="360"/>
                    </a:cubicBezTo>
                    <a:cubicBezTo>
                      <a:pt x="2021" y="360"/>
                      <a:pt x="2048" y="334"/>
                      <a:pt x="2048" y="300"/>
                    </a:cubicBezTo>
                    <a:cubicBezTo>
                      <a:pt x="2048" y="267"/>
                      <a:pt x="2021" y="240"/>
                      <a:pt x="1988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Freeform 11"/>
              <p:cNvSpPr>
                <a:spLocks/>
              </p:cNvSpPr>
              <p:nvPr/>
            </p:nvSpPr>
            <p:spPr bwMode="auto">
              <a:xfrm>
                <a:off x="6846920" y="4076248"/>
                <a:ext cx="514350" cy="52388"/>
              </a:xfrm>
              <a:custGeom>
                <a:avLst/>
                <a:gdLst>
                  <a:gd name="T0" fmla="*/ 0 w 1178"/>
                  <a:gd name="T1" fmla="*/ 120 h 120"/>
                  <a:gd name="T2" fmla="*/ 1178 w 1178"/>
                  <a:gd name="T3" fmla="*/ 120 h 120"/>
                  <a:gd name="T4" fmla="*/ 1009 w 1178"/>
                  <a:gd name="T5" fmla="*/ 0 h 120"/>
                  <a:gd name="T6" fmla="*/ 169 w 1178"/>
                  <a:gd name="T7" fmla="*/ 0 h 120"/>
                  <a:gd name="T8" fmla="*/ 0 w 1178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8" h="120">
                    <a:moveTo>
                      <a:pt x="0" y="120"/>
                    </a:moveTo>
                    <a:cubicBezTo>
                      <a:pt x="1178" y="120"/>
                      <a:pt x="1178" y="120"/>
                      <a:pt x="1178" y="120"/>
                    </a:cubicBezTo>
                    <a:cubicBezTo>
                      <a:pt x="1153" y="51"/>
                      <a:pt x="1087" y="0"/>
                      <a:pt x="1009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91" y="0"/>
                      <a:pt x="25" y="51"/>
                      <a:pt x="0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7" name="组合 146"/>
            <p:cNvGrpSpPr/>
            <p:nvPr/>
          </p:nvGrpSpPr>
          <p:grpSpPr>
            <a:xfrm>
              <a:off x="3157626" y="2598832"/>
              <a:ext cx="422513" cy="208926"/>
              <a:chOff x="4559300" y="819150"/>
              <a:chExt cx="6045200" cy="2989263"/>
            </a:xfrm>
            <a:solidFill>
              <a:schemeClr val="bg1"/>
            </a:solidFill>
          </p:grpSpPr>
          <p:sp>
            <p:nvSpPr>
              <p:cNvPr id="257" name="Oval 15"/>
              <p:cNvSpPr>
                <a:spLocks noChangeArrowheads="1"/>
              </p:cNvSpPr>
              <p:nvPr/>
            </p:nvSpPr>
            <p:spPr bwMode="auto">
              <a:xfrm>
                <a:off x="5381625" y="2979738"/>
                <a:ext cx="279400" cy="274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Freeform 16"/>
              <p:cNvSpPr>
                <a:spLocks noEditPoints="1"/>
              </p:cNvSpPr>
              <p:nvPr/>
            </p:nvSpPr>
            <p:spPr bwMode="auto">
              <a:xfrm>
                <a:off x="4559300" y="2430463"/>
                <a:ext cx="6045200" cy="1377950"/>
              </a:xfrm>
              <a:custGeom>
                <a:avLst/>
                <a:gdLst>
                  <a:gd name="T0" fmla="*/ 110 w 1609"/>
                  <a:gd name="T1" fmla="*/ 366 h 366"/>
                  <a:gd name="T2" fmla="*/ 1499 w 1609"/>
                  <a:gd name="T3" fmla="*/ 366 h 366"/>
                  <a:gd name="T4" fmla="*/ 1609 w 1609"/>
                  <a:gd name="T5" fmla="*/ 256 h 366"/>
                  <a:gd name="T6" fmla="*/ 1609 w 1609"/>
                  <a:gd name="T7" fmla="*/ 110 h 366"/>
                  <a:gd name="T8" fmla="*/ 1499 w 1609"/>
                  <a:gd name="T9" fmla="*/ 0 h 366"/>
                  <a:gd name="T10" fmla="*/ 110 w 1609"/>
                  <a:gd name="T11" fmla="*/ 0 h 366"/>
                  <a:gd name="T12" fmla="*/ 0 w 1609"/>
                  <a:gd name="T13" fmla="*/ 110 h 366"/>
                  <a:gd name="T14" fmla="*/ 0 w 1609"/>
                  <a:gd name="T15" fmla="*/ 256 h 366"/>
                  <a:gd name="T16" fmla="*/ 110 w 1609"/>
                  <a:gd name="T17" fmla="*/ 366 h 366"/>
                  <a:gd name="T18" fmla="*/ 1390 w 1609"/>
                  <a:gd name="T19" fmla="*/ 146 h 366"/>
                  <a:gd name="T20" fmla="*/ 1463 w 1609"/>
                  <a:gd name="T21" fmla="*/ 146 h 366"/>
                  <a:gd name="T22" fmla="*/ 1499 w 1609"/>
                  <a:gd name="T23" fmla="*/ 183 h 366"/>
                  <a:gd name="T24" fmla="*/ 1463 w 1609"/>
                  <a:gd name="T25" fmla="*/ 219 h 366"/>
                  <a:gd name="T26" fmla="*/ 1390 w 1609"/>
                  <a:gd name="T27" fmla="*/ 219 h 366"/>
                  <a:gd name="T28" fmla="*/ 1353 w 1609"/>
                  <a:gd name="T29" fmla="*/ 183 h 366"/>
                  <a:gd name="T30" fmla="*/ 1390 w 1609"/>
                  <a:gd name="T31" fmla="*/ 146 h 366"/>
                  <a:gd name="T32" fmla="*/ 1170 w 1609"/>
                  <a:gd name="T33" fmla="*/ 146 h 366"/>
                  <a:gd name="T34" fmla="*/ 1243 w 1609"/>
                  <a:gd name="T35" fmla="*/ 146 h 366"/>
                  <a:gd name="T36" fmla="*/ 1280 w 1609"/>
                  <a:gd name="T37" fmla="*/ 183 h 366"/>
                  <a:gd name="T38" fmla="*/ 1243 w 1609"/>
                  <a:gd name="T39" fmla="*/ 219 h 366"/>
                  <a:gd name="T40" fmla="*/ 1170 w 1609"/>
                  <a:gd name="T41" fmla="*/ 219 h 366"/>
                  <a:gd name="T42" fmla="*/ 1134 w 1609"/>
                  <a:gd name="T43" fmla="*/ 183 h 366"/>
                  <a:gd name="T44" fmla="*/ 1170 w 1609"/>
                  <a:gd name="T45" fmla="*/ 146 h 366"/>
                  <a:gd name="T46" fmla="*/ 256 w 1609"/>
                  <a:gd name="T47" fmla="*/ 73 h 366"/>
                  <a:gd name="T48" fmla="*/ 366 w 1609"/>
                  <a:gd name="T49" fmla="*/ 183 h 366"/>
                  <a:gd name="T50" fmla="*/ 256 w 1609"/>
                  <a:gd name="T51" fmla="*/ 293 h 366"/>
                  <a:gd name="T52" fmla="*/ 146 w 1609"/>
                  <a:gd name="T53" fmla="*/ 183 h 366"/>
                  <a:gd name="T54" fmla="*/ 256 w 1609"/>
                  <a:gd name="T55" fmla="*/ 73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09" h="366">
                    <a:moveTo>
                      <a:pt x="110" y="366"/>
                    </a:moveTo>
                    <a:cubicBezTo>
                      <a:pt x="1499" y="366"/>
                      <a:pt x="1499" y="366"/>
                      <a:pt x="1499" y="366"/>
                    </a:cubicBezTo>
                    <a:cubicBezTo>
                      <a:pt x="1560" y="366"/>
                      <a:pt x="1609" y="317"/>
                      <a:pt x="1609" y="256"/>
                    </a:cubicBezTo>
                    <a:cubicBezTo>
                      <a:pt x="1609" y="110"/>
                      <a:pt x="1609" y="110"/>
                      <a:pt x="1609" y="110"/>
                    </a:cubicBezTo>
                    <a:cubicBezTo>
                      <a:pt x="1609" y="49"/>
                      <a:pt x="1560" y="0"/>
                      <a:pt x="1499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49" y="0"/>
                      <a:pt x="0" y="49"/>
                      <a:pt x="0" y="110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0" y="317"/>
                      <a:pt x="49" y="366"/>
                      <a:pt x="110" y="366"/>
                    </a:cubicBezTo>
                    <a:close/>
                    <a:moveTo>
                      <a:pt x="1390" y="146"/>
                    </a:moveTo>
                    <a:cubicBezTo>
                      <a:pt x="1463" y="146"/>
                      <a:pt x="1463" y="146"/>
                      <a:pt x="1463" y="146"/>
                    </a:cubicBezTo>
                    <a:cubicBezTo>
                      <a:pt x="1483" y="146"/>
                      <a:pt x="1499" y="163"/>
                      <a:pt x="1499" y="183"/>
                    </a:cubicBezTo>
                    <a:cubicBezTo>
                      <a:pt x="1499" y="203"/>
                      <a:pt x="1483" y="219"/>
                      <a:pt x="1463" y="219"/>
                    </a:cubicBezTo>
                    <a:cubicBezTo>
                      <a:pt x="1390" y="219"/>
                      <a:pt x="1390" y="219"/>
                      <a:pt x="1390" y="219"/>
                    </a:cubicBezTo>
                    <a:cubicBezTo>
                      <a:pt x="1370" y="219"/>
                      <a:pt x="1353" y="203"/>
                      <a:pt x="1353" y="183"/>
                    </a:cubicBezTo>
                    <a:cubicBezTo>
                      <a:pt x="1353" y="163"/>
                      <a:pt x="1370" y="146"/>
                      <a:pt x="1390" y="146"/>
                    </a:cubicBezTo>
                    <a:close/>
                    <a:moveTo>
                      <a:pt x="1170" y="146"/>
                    </a:moveTo>
                    <a:cubicBezTo>
                      <a:pt x="1243" y="146"/>
                      <a:pt x="1243" y="146"/>
                      <a:pt x="1243" y="146"/>
                    </a:cubicBezTo>
                    <a:cubicBezTo>
                      <a:pt x="1264" y="146"/>
                      <a:pt x="1280" y="163"/>
                      <a:pt x="1280" y="183"/>
                    </a:cubicBezTo>
                    <a:cubicBezTo>
                      <a:pt x="1280" y="203"/>
                      <a:pt x="1264" y="219"/>
                      <a:pt x="1243" y="219"/>
                    </a:cubicBezTo>
                    <a:cubicBezTo>
                      <a:pt x="1170" y="219"/>
                      <a:pt x="1170" y="219"/>
                      <a:pt x="1170" y="219"/>
                    </a:cubicBezTo>
                    <a:cubicBezTo>
                      <a:pt x="1150" y="219"/>
                      <a:pt x="1134" y="203"/>
                      <a:pt x="1134" y="183"/>
                    </a:cubicBezTo>
                    <a:cubicBezTo>
                      <a:pt x="1134" y="163"/>
                      <a:pt x="1150" y="146"/>
                      <a:pt x="1170" y="146"/>
                    </a:cubicBezTo>
                    <a:close/>
                    <a:moveTo>
                      <a:pt x="256" y="73"/>
                    </a:moveTo>
                    <a:cubicBezTo>
                      <a:pt x="317" y="73"/>
                      <a:pt x="366" y="122"/>
                      <a:pt x="366" y="183"/>
                    </a:cubicBezTo>
                    <a:cubicBezTo>
                      <a:pt x="366" y="243"/>
                      <a:pt x="317" y="293"/>
                      <a:pt x="256" y="293"/>
                    </a:cubicBezTo>
                    <a:cubicBezTo>
                      <a:pt x="195" y="293"/>
                      <a:pt x="146" y="243"/>
                      <a:pt x="146" y="183"/>
                    </a:cubicBezTo>
                    <a:cubicBezTo>
                      <a:pt x="146" y="122"/>
                      <a:pt x="195" y="73"/>
                      <a:pt x="25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Oval 17"/>
              <p:cNvSpPr>
                <a:spLocks noChangeArrowheads="1"/>
              </p:cNvSpPr>
              <p:nvPr/>
            </p:nvSpPr>
            <p:spPr bwMode="auto">
              <a:xfrm>
                <a:off x="5381625" y="1368425"/>
                <a:ext cx="279400" cy="274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Freeform 18"/>
              <p:cNvSpPr>
                <a:spLocks noEditPoints="1"/>
              </p:cNvSpPr>
              <p:nvPr/>
            </p:nvSpPr>
            <p:spPr bwMode="auto">
              <a:xfrm>
                <a:off x="4559300" y="819150"/>
                <a:ext cx="6045200" cy="1377950"/>
              </a:xfrm>
              <a:custGeom>
                <a:avLst/>
                <a:gdLst>
                  <a:gd name="T0" fmla="*/ 110 w 1609"/>
                  <a:gd name="T1" fmla="*/ 366 h 366"/>
                  <a:gd name="T2" fmla="*/ 1499 w 1609"/>
                  <a:gd name="T3" fmla="*/ 366 h 366"/>
                  <a:gd name="T4" fmla="*/ 1609 w 1609"/>
                  <a:gd name="T5" fmla="*/ 256 h 366"/>
                  <a:gd name="T6" fmla="*/ 1609 w 1609"/>
                  <a:gd name="T7" fmla="*/ 110 h 366"/>
                  <a:gd name="T8" fmla="*/ 1499 w 1609"/>
                  <a:gd name="T9" fmla="*/ 0 h 366"/>
                  <a:gd name="T10" fmla="*/ 110 w 1609"/>
                  <a:gd name="T11" fmla="*/ 0 h 366"/>
                  <a:gd name="T12" fmla="*/ 0 w 1609"/>
                  <a:gd name="T13" fmla="*/ 110 h 366"/>
                  <a:gd name="T14" fmla="*/ 0 w 1609"/>
                  <a:gd name="T15" fmla="*/ 256 h 366"/>
                  <a:gd name="T16" fmla="*/ 110 w 1609"/>
                  <a:gd name="T17" fmla="*/ 366 h 366"/>
                  <a:gd name="T18" fmla="*/ 1390 w 1609"/>
                  <a:gd name="T19" fmla="*/ 146 h 366"/>
                  <a:gd name="T20" fmla="*/ 1463 w 1609"/>
                  <a:gd name="T21" fmla="*/ 146 h 366"/>
                  <a:gd name="T22" fmla="*/ 1499 w 1609"/>
                  <a:gd name="T23" fmla="*/ 183 h 366"/>
                  <a:gd name="T24" fmla="*/ 1463 w 1609"/>
                  <a:gd name="T25" fmla="*/ 219 h 366"/>
                  <a:gd name="T26" fmla="*/ 1390 w 1609"/>
                  <a:gd name="T27" fmla="*/ 219 h 366"/>
                  <a:gd name="T28" fmla="*/ 1353 w 1609"/>
                  <a:gd name="T29" fmla="*/ 183 h 366"/>
                  <a:gd name="T30" fmla="*/ 1390 w 1609"/>
                  <a:gd name="T31" fmla="*/ 146 h 366"/>
                  <a:gd name="T32" fmla="*/ 1170 w 1609"/>
                  <a:gd name="T33" fmla="*/ 146 h 366"/>
                  <a:gd name="T34" fmla="*/ 1243 w 1609"/>
                  <a:gd name="T35" fmla="*/ 146 h 366"/>
                  <a:gd name="T36" fmla="*/ 1280 w 1609"/>
                  <a:gd name="T37" fmla="*/ 183 h 366"/>
                  <a:gd name="T38" fmla="*/ 1243 w 1609"/>
                  <a:gd name="T39" fmla="*/ 219 h 366"/>
                  <a:gd name="T40" fmla="*/ 1170 w 1609"/>
                  <a:gd name="T41" fmla="*/ 219 h 366"/>
                  <a:gd name="T42" fmla="*/ 1134 w 1609"/>
                  <a:gd name="T43" fmla="*/ 183 h 366"/>
                  <a:gd name="T44" fmla="*/ 1170 w 1609"/>
                  <a:gd name="T45" fmla="*/ 146 h 366"/>
                  <a:gd name="T46" fmla="*/ 256 w 1609"/>
                  <a:gd name="T47" fmla="*/ 73 h 366"/>
                  <a:gd name="T48" fmla="*/ 366 w 1609"/>
                  <a:gd name="T49" fmla="*/ 183 h 366"/>
                  <a:gd name="T50" fmla="*/ 256 w 1609"/>
                  <a:gd name="T51" fmla="*/ 293 h 366"/>
                  <a:gd name="T52" fmla="*/ 146 w 1609"/>
                  <a:gd name="T53" fmla="*/ 183 h 366"/>
                  <a:gd name="T54" fmla="*/ 256 w 1609"/>
                  <a:gd name="T55" fmla="*/ 73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09" h="366">
                    <a:moveTo>
                      <a:pt x="110" y="366"/>
                    </a:moveTo>
                    <a:cubicBezTo>
                      <a:pt x="1499" y="366"/>
                      <a:pt x="1499" y="366"/>
                      <a:pt x="1499" y="366"/>
                    </a:cubicBezTo>
                    <a:cubicBezTo>
                      <a:pt x="1560" y="366"/>
                      <a:pt x="1609" y="317"/>
                      <a:pt x="1609" y="256"/>
                    </a:cubicBezTo>
                    <a:cubicBezTo>
                      <a:pt x="1609" y="110"/>
                      <a:pt x="1609" y="110"/>
                      <a:pt x="1609" y="110"/>
                    </a:cubicBezTo>
                    <a:cubicBezTo>
                      <a:pt x="1609" y="49"/>
                      <a:pt x="1560" y="0"/>
                      <a:pt x="1499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49" y="0"/>
                      <a:pt x="0" y="49"/>
                      <a:pt x="0" y="110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0" y="317"/>
                      <a:pt x="49" y="366"/>
                      <a:pt x="110" y="366"/>
                    </a:cubicBezTo>
                    <a:close/>
                    <a:moveTo>
                      <a:pt x="1390" y="146"/>
                    </a:moveTo>
                    <a:cubicBezTo>
                      <a:pt x="1463" y="146"/>
                      <a:pt x="1463" y="146"/>
                      <a:pt x="1463" y="146"/>
                    </a:cubicBezTo>
                    <a:cubicBezTo>
                      <a:pt x="1483" y="146"/>
                      <a:pt x="1499" y="163"/>
                      <a:pt x="1499" y="183"/>
                    </a:cubicBezTo>
                    <a:cubicBezTo>
                      <a:pt x="1499" y="203"/>
                      <a:pt x="1483" y="219"/>
                      <a:pt x="1463" y="219"/>
                    </a:cubicBezTo>
                    <a:cubicBezTo>
                      <a:pt x="1390" y="219"/>
                      <a:pt x="1390" y="219"/>
                      <a:pt x="1390" y="219"/>
                    </a:cubicBezTo>
                    <a:cubicBezTo>
                      <a:pt x="1370" y="219"/>
                      <a:pt x="1353" y="203"/>
                      <a:pt x="1353" y="183"/>
                    </a:cubicBezTo>
                    <a:cubicBezTo>
                      <a:pt x="1353" y="163"/>
                      <a:pt x="1370" y="146"/>
                      <a:pt x="1390" y="146"/>
                    </a:cubicBezTo>
                    <a:close/>
                    <a:moveTo>
                      <a:pt x="1170" y="146"/>
                    </a:moveTo>
                    <a:cubicBezTo>
                      <a:pt x="1243" y="146"/>
                      <a:pt x="1243" y="146"/>
                      <a:pt x="1243" y="146"/>
                    </a:cubicBezTo>
                    <a:cubicBezTo>
                      <a:pt x="1264" y="146"/>
                      <a:pt x="1280" y="163"/>
                      <a:pt x="1280" y="183"/>
                    </a:cubicBezTo>
                    <a:cubicBezTo>
                      <a:pt x="1280" y="203"/>
                      <a:pt x="1264" y="219"/>
                      <a:pt x="1243" y="219"/>
                    </a:cubicBezTo>
                    <a:cubicBezTo>
                      <a:pt x="1170" y="219"/>
                      <a:pt x="1170" y="219"/>
                      <a:pt x="1170" y="219"/>
                    </a:cubicBezTo>
                    <a:cubicBezTo>
                      <a:pt x="1150" y="219"/>
                      <a:pt x="1134" y="203"/>
                      <a:pt x="1134" y="183"/>
                    </a:cubicBezTo>
                    <a:cubicBezTo>
                      <a:pt x="1134" y="163"/>
                      <a:pt x="1150" y="146"/>
                      <a:pt x="1170" y="146"/>
                    </a:cubicBezTo>
                    <a:close/>
                    <a:moveTo>
                      <a:pt x="256" y="73"/>
                    </a:moveTo>
                    <a:cubicBezTo>
                      <a:pt x="317" y="73"/>
                      <a:pt x="366" y="122"/>
                      <a:pt x="366" y="183"/>
                    </a:cubicBezTo>
                    <a:cubicBezTo>
                      <a:pt x="366" y="243"/>
                      <a:pt x="317" y="293"/>
                      <a:pt x="256" y="293"/>
                    </a:cubicBezTo>
                    <a:cubicBezTo>
                      <a:pt x="195" y="293"/>
                      <a:pt x="146" y="243"/>
                      <a:pt x="146" y="183"/>
                    </a:cubicBezTo>
                    <a:cubicBezTo>
                      <a:pt x="146" y="122"/>
                      <a:pt x="195" y="73"/>
                      <a:pt x="25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9" name="组合 148"/>
            <p:cNvGrpSpPr/>
            <p:nvPr/>
          </p:nvGrpSpPr>
          <p:grpSpPr>
            <a:xfrm>
              <a:off x="4106082" y="3107988"/>
              <a:ext cx="498582" cy="498582"/>
              <a:chOff x="5506485" y="2470597"/>
              <a:chExt cx="720000" cy="720000"/>
            </a:xfrm>
          </p:grpSpPr>
          <p:sp>
            <p:nvSpPr>
              <p:cNvPr id="251" name="椭圆 250"/>
              <p:cNvSpPr>
                <a:spLocks noChangeAspect="1"/>
              </p:cNvSpPr>
              <p:nvPr/>
            </p:nvSpPr>
            <p:spPr>
              <a:xfrm>
                <a:off x="5506485" y="2470597"/>
                <a:ext cx="720000" cy="720000"/>
              </a:xfrm>
              <a:prstGeom prst="ellipse">
                <a:avLst/>
              </a:prstGeom>
              <a:solidFill>
                <a:srgbClr val="2AA9E7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52" name="组合 251"/>
              <p:cNvGrpSpPr>
                <a:grpSpLocks noChangeAspect="1"/>
              </p:cNvGrpSpPr>
              <p:nvPr/>
            </p:nvGrpSpPr>
            <p:grpSpPr>
              <a:xfrm>
                <a:off x="5650485" y="2628071"/>
                <a:ext cx="432000" cy="405052"/>
                <a:chOff x="7285038" y="2751138"/>
                <a:chExt cx="814387" cy="763587"/>
              </a:xfrm>
              <a:solidFill>
                <a:schemeClr val="bg1"/>
              </a:solidFill>
            </p:grpSpPr>
            <p:sp>
              <p:nvSpPr>
                <p:cNvPr id="253" name="Freeform 22"/>
                <p:cNvSpPr>
                  <a:spLocks/>
                </p:cNvSpPr>
                <p:nvPr/>
              </p:nvSpPr>
              <p:spPr bwMode="auto">
                <a:xfrm>
                  <a:off x="7285038" y="2751138"/>
                  <a:ext cx="587375" cy="763587"/>
                </a:xfrm>
                <a:custGeom>
                  <a:avLst/>
                  <a:gdLst>
                    <a:gd name="T0" fmla="*/ 1375 w 1479"/>
                    <a:gd name="T1" fmla="*/ 480 h 1924"/>
                    <a:gd name="T2" fmla="*/ 1255 w 1479"/>
                    <a:gd name="T3" fmla="*/ 480 h 1924"/>
                    <a:gd name="T4" fmla="*/ 1255 w 1479"/>
                    <a:gd name="T5" fmla="*/ 240 h 1924"/>
                    <a:gd name="T6" fmla="*/ 1084 w 1479"/>
                    <a:gd name="T7" fmla="*/ 240 h 1924"/>
                    <a:gd name="T8" fmla="*/ 1084 w 1479"/>
                    <a:gd name="T9" fmla="*/ 120 h 1924"/>
                    <a:gd name="T10" fmla="*/ 1479 w 1479"/>
                    <a:gd name="T11" fmla="*/ 120 h 1924"/>
                    <a:gd name="T12" fmla="*/ 1479 w 1479"/>
                    <a:gd name="T13" fmla="*/ 0 h 1924"/>
                    <a:gd name="T14" fmla="*/ 569 w 1479"/>
                    <a:gd name="T15" fmla="*/ 0 h 1924"/>
                    <a:gd name="T16" fmla="*/ 569 w 1479"/>
                    <a:gd name="T17" fmla="*/ 120 h 1924"/>
                    <a:gd name="T18" fmla="*/ 964 w 1479"/>
                    <a:gd name="T19" fmla="*/ 120 h 1924"/>
                    <a:gd name="T20" fmla="*/ 964 w 1479"/>
                    <a:gd name="T21" fmla="*/ 240 h 1924"/>
                    <a:gd name="T22" fmla="*/ 793 w 1479"/>
                    <a:gd name="T23" fmla="*/ 240 h 1924"/>
                    <a:gd name="T24" fmla="*/ 793 w 1479"/>
                    <a:gd name="T25" fmla="*/ 480 h 1924"/>
                    <a:gd name="T26" fmla="*/ 647 w 1479"/>
                    <a:gd name="T27" fmla="*/ 480 h 1924"/>
                    <a:gd name="T28" fmla="*/ 0 w 1479"/>
                    <a:gd name="T29" fmla="*/ 1127 h 1924"/>
                    <a:gd name="T30" fmla="*/ 0 w 1479"/>
                    <a:gd name="T31" fmla="*/ 1924 h 1924"/>
                    <a:gd name="T32" fmla="*/ 540 w 1479"/>
                    <a:gd name="T33" fmla="*/ 1924 h 1924"/>
                    <a:gd name="T34" fmla="*/ 540 w 1479"/>
                    <a:gd name="T35" fmla="*/ 1127 h 1924"/>
                    <a:gd name="T36" fmla="*/ 647 w 1479"/>
                    <a:gd name="T37" fmla="*/ 1020 h 1924"/>
                    <a:gd name="T38" fmla="*/ 964 w 1479"/>
                    <a:gd name="T39" fmla="*/ 1020 h 1924"/>
                    <a:gd name="T40" fmla="*/ 964 w 1479"/>
                    <a:gd name="T41" fmla="*/ 750 h 1924"/>
                    <a:gd name="T42" fmla="*/ 1084 w 1479"/>
                    <a:gd name="T43" fmla="*/ 750 h 1924"/>
                    <a:gd name="T44" fmla="*/ 1084 w 1479"/>
                    <a:gd name="T45" fmla="*/ 1020 h 1924"/>
                    <a:gd name="T46" fmla="*/ 1375 w 1479"/>
                    <a:gd name="T47" fmla="*/ 1020 h 1924"/>
                    <a:gd name="T48" fmla="*/ 1375 w 1479"/>
                    <a:gd name="T49" fmla="*/ 480 h 19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479" h="1924">
                      <a:moveTo>
                        <a:pt x="1375" y="480"/>
                      </a:moveTo>
                      <a:cubicBezTo>
                        <a:pt x="1255" y="480"/>
                        <a:pt x="1255" y="480"/>
                        <a:pt x="1255" y="480"/>
                      </a:cubicBezTo>
                      <a:cubicBezTo>
                        <a:pt x="1255" y="240"/>
                        <a:pt x="1255" y="240"/>
                        <a:pt x="1255" y="240"/>
                      </a:cubicBezTo>
                      <a:cubicBezTo>
                        <a:pt x="1084" y="240"/>
                        <a:pt x="1084" y="240"/>
                        <a:pt x="1084" y="240"/>
                      </a:cubicBezTo>
                      <a:cubicBezTo>
                        <a:pt x="1084" y="120"/>
                        <a:pt x="1084" y="120"/>
                        <a:pt x="1084" y="120"/>
                      </a:cubicBezTo>
                      <a:cubicBezTo>
                        <a:pt x="1479" y="120"/>
                        <a:pt x="1479" y="120"/>
                        <a:pt x="1479" y="120"/>
                      </a:cubicBezTo>
                      <a:cubicBezTo>
                        <a:pt x="1479" y="0"/>
                        <a:pt x="1479" y="0"/>
                        <a:pt x="1479" y="0"/>
                      </a:cubicBezTo>
                      <a:cubicBezTo>
                        <a:pt x="569" y="0"/>
                        <a:pt x="569" y="0"/>
                        <a:pt x="569" y="0"/>
                      </a:cubicBezTo>
                      <a:cubicBezTo>
                        <a:pt x="569" y="120"/>
                        <a:pt x="569" y="120"/>
                        <a:pt x="569" y="120"/>
                      </a:cubicBezTo>
                      <a:cubicBezTo>
                        <a:pt x="964" y="120"/>
                        <a:pt x="964" y="120"/>
                        <a:pt x="964" y="120"/>
                      </a:cubicBezTo>
                      <a:cubicBezTo>
                        <a:pt x="964" y="240"/>
                        <a:pt x="964" y="240"/>
                        <a:pt x="964" y="240"/>
                      </a:cubicBezTo>
                      <a:cubicBezTo>
                        <a:pt x="793" y="240"/>
                        <a:pt x="793" y="240"/>
                        <a:pt x="793" y="240"/>
                      </a:cubicBezTo>
                      <a:cubicBezTo>
                        <a:pt x="793" y="480"/>
                        <a:pt x="793" y="480"/>
                        <a:pt x="793" y="480"/>
                      </a:cubicBezTo>
                      <a:cubicBezTo>
                        <a:pt x="647" y="480"/>
                        <a:pt x="647" y="480"/>
                        <a:pt x="647" y="480"/>
                      </a:cubicBezTo>
                      <a:cubicBezTo>
                        <a:pt x="290" y="480"/>
                        <a:pt x="0" y="771"/>
                        <a:pt x="0" y="1127"/>
                      </a:cubicBezTo>
                      <a:cubicBezTo>
                        <a:pt x="0" y="1924"/>
                        <a:pt x="0" y="1924"/>
                        <a:pt x="0" y="1924"/>
                      </a:cubicBezTo>
                      <a:cubicBezTo>
                        <a:pt x="540" y="1924"/>
                        <a:pt x="540" y="1924"/>
                        <a:pt x="540" y="1924"/>
                      </a:cubicBezTo>
                      <a:cubicBezTo>
                        <a:pt x="540" y="1127"/>
                        <a:pt x="540" y="1127"/>
                        <a:pt x="540" y="1127"/>
                      </a:cubicBezTo>
                      <a:cubicBezTo>
                        <a:pt x="540" y="1068"/>
                        <a:pt x="588" y="1020"/>
                        <a:pt x="647" y="1020"/>
                      </a:cubicBezTo>
                      <a:cubicBezTo>
                        <a:pt x="964" y="1020"/>
                        <a:pt x="964" y="1020"/>
                        <a:pt x="964" y="1020"/>
                      </a:cubicBezTo>
                      <a:cubicBezTo>
                        <a:pt x="964" y="750"/>
                        <a:pt x="964" y="750"/>
                        <a:pt x="964" y="750"/>
                      </a:cubicBezTo>
                      <a:cubicBezTo>
                        <a:pt x="1084" y="750"/>
                        <a:pt x="1084" y="750"/>
                        <a:pt x="1084" y="750"/>
                      </a:cubicBezTo>
                      <a:cubicBezTo>
                        <a:pt x="1084" y="1020"/>
                        <a:pt x="1084" y="1020"/>
                        <a:pt x="1084" y="1020"/>
                      </a:cubicBezTo>
                      <a:cubicBezTo>
                        <a:pt x="1375" y="1020"/>
                        <a:pt x="1375" y="1020"/>
                        <a:pt x="1375" y="1020"/>
                      </a:cubicBezTo>
                      <a:cubicBezTo>
                        <a:pt x="1375" y="480"/>
                        <a:pt x="1375" y="480"/>
                        <a:pt x="1375" y="4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4" name="Rectangle 23"/>
                <p:cNvSpPr>
                  <a:spLocks noChangeArrowheads="1"/>
                </p:cNvSpPr>
                <p:nvPr/>
              </p:nvSpPr>
              <p:spPr bwMode="auto">
                <a:xfrm>
                  <a:off x="8027988" y="2941638"/>
                  <a:ext cx="71437" cy="214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5" name="Rectangle 24"/>
                <p:cNvSpPr>
                  <a:spLocks noChangeArrowheads="1"/>
                </p:cNvSpPr>
                <p:nvPr/>
              </p:nvSpPr>
              <p:spPr bwMode="auto">
                <a:xfrm>
                  <a:off x="7878763" y="2905125"/>
                  <a:ext cx="101600" cy="2889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6" name="Freeform 25"/>
                <p:cNvSpPr>
                  <a:spLocks/>
                </p:cNvSpPr>
                <p:nvPr/>
              </p:nvSpPr>
              <p:spPr bwMode="auto">
                <a:xfrm>
                  <a:off x="7612063" y="3197225"/>
                  <a:ext cx="158750" cy="209550"/>
                </a:xfrm>
                <a:custGeom>
                  <a:avLst/>
                  <a:gdLst>
                    <a:gd name="T0" fmla="*/ 238 w 400"/>
                    <a:gd name="T1" fmla="*/ 31 h 528"/>
                    <a:gd name="T2" fmla="*/ 200 w 400"/>
                    <a:gd name="T3" fmla="*/ 0 h 528"/>
                    <a:gd name="T4" fmla="*/ 162 w 400"/>
                    <a:gd name="T5" fmla="*/ 31 h 528"/>
                    <a:gd name="T6" fmla="*/ 0 w 400"/>
                    <a:gd name="T7" fmla="*/ 328 h 528"/>
                    <a:gd name="T8" fmla="*/ 200 w 400"/>
                    <a:gd name="T9" fmla="*/ 528 h 528"/>
                    <a:gd name="T10" fmla="*/ 400 w 400"/>
                    <a:gd name="T11" fmla="*/ 328 h 528"/>
                    <a:gd name="T12" fmla="*/ 238 w 400"/>
                    <a:gd name="T13" fmla="*/ 31 h 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0" h="528">
                      <a:moveTo>
                        <a:pt x="238" y="31"/>
                      </a:move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162" y="31"/>
                        <a:pt x="162" y="31"/>
                        <a:pt x="162" y="31"/>
                      </a:cubicBezTo>
                      <a:cubicBezTo>
                        <a:pt x="155" y="37"/>
                        <a:pt x="0" y="166"/>
                        <a:pt x="0" y="328"/>
                      </a:cubicBezTo>
                      <a:cubicBezTo>
                        <a:pt x="0" y="438"/>
                        <a:pt x="90" y="528"/>
                        <a:pt x="200" y="528"/>
                      </a:cubicBezTo>
                      <a:cubicBezTo>
                        <a:pt x="310" y="528"/>
                        <a:pt x="400" y="438"/>
                        <a:pt x="400" y="328"/>
                      </a:cubicBezTo>
                      <a:cubicBezTo>
                        <a:pt x="400" y="166"/>
                        <a:pt x="245" y="37"/>
                        <a:pt x="238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50" name="圆角矩形 149"/>
            <p:cNvSpPr/>
            <p:nvPr/>
          </p:nvSpPr>
          <p:spPr>
            <a:xfrm rot="5400000">
              <a:off x="6038737" y="3738404"/>
              <a:ext cx="997165" cy="5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1" name="圆角矩形 150"/>
            <p:cNvSpPr/>
            <p:nvPr/>
          </p:nvSpPr>
          <p:spPr>
            <a:xfrm>
              <a:off x="6478807" y="3330280"/>
              <a:ext cx="997165" cy="5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53" name="组合 152"/>
            <p:cNvGrpSpPr/>
            <p:nvPr/>
          </p:nvGrpSpPr>
          <p:grpSpPr>
            <a:xfrm>
              <a:off x="6288028" y="3107989"/>
              <a:ext cx="498582" cy="498582"/>
              <a:chOff x="5506485" y="2470597"/>
              <a:chExt cx="720000" cy="720000"/>
            </a:xfrm>
          </p:grpSpPr>
          <p:sp>
            <p:nvSpPr>
              <p:cNvPr id="245" name="椭圆 244"/>
              <p:cNvSpPr>
                <a:spLocks noChangeAspect="1"/>
              </p:cNvSpPr>
              <p:nvPr/>
            </p:nvSpPr>
            <p:spPr>
              <a:xfrm>
                <a:off x="5506485" y="2470597"/>
                <a:ext cx="720000" cy="720000"/>
              </a:xfrm>
              <a:prstGeom prst="ellipse">
                <a:avLst/>
              </a:prstGeom>
              <a:solidFill>
                <a:srgbClr val="2AA9E7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46" name="组合 245"/>
              <p:cNvGrpSpPr>
                <a:grpSpLocks noChangeAspect="1"/>
              </p:cNvGrpSpPr>
              <p:nvPr/>
            </p:nvGrpSpPr>
            <p:grpSpPr>
              <a:xfrm>
                <a:off x="5650485" y="2628071"/>
                <a:ext cx="432000" cy="405052"/>
                <a:chOff x="7285038" y="2751138"/>
                <a:chExt cx="814387" cy="763587"/>
              </a:xfrm>
              <a:solidFill>
                <a:schemeClr val="bg1"/>
              </a:solidFill>
            </p:grpSpPr>
            <p:sp>
              <p:nvSpPr>
                <p:cNvPr id="247" name="Freeform 22"/>
                <p:cNvSpPr>
                  <a:spLocks/>
                </p:cNvSpPr>
                <p:nvPr/>
              </p:nvSpPr>
              <p:spPr bwMode="auto">
                <a:xfrm>
                  <a:off x="7285038" y="2751138"/>
                  <a:ext cx="587375" cy="763587"/>
                </a:xfrm>
                <a:custGeom>
                  <a:avLst/>
                  <a:gdLst>
                    <a:gd name="T0" fmla="*/ 1375 w 1479"/>
                    <a:gd name="T1" fmla="*/ 480 h 1924"/>
                    <a:gd name="T2" fmla="*/ 1255 w 1479"/>
                    <a:gd name="T3" fmla="*/ 480 h 1924"/>
                    <a:gd name="T4" fmla="*/ 1255 w 1479"/>
                    <a:gd name="T5" fmla="*/ 240 h 1924"/>
                    <a:gd name="T6" fmla="*/ 1084 w 1479"/>
                    <a:gd name="T7" fmla="*/ 240 h 1924"/>
                    <a:gd name="T8" fmla="*/ 1084 w 1479"/>
                    <a:gd name="T9" fmla="*/ 120 h 1924"/>
                    <a:gd name="T10" fmla="*/ 1479 w 1479"/>
                    <a:gd name="T11" fmla="*/ 120 h 1924"/>
                    <a:gd name="T12" fmla="*/ 1479 w 1479"/>
                    <a:gd name="T13" fmla="*/ 0 h 1924"/>
                    <a:gd name="T14" fmla="*/ 569 w 1479"/>
                    <a:gd name="T15" fmla="*/ 0 h 1924"/>
                    <a:gd name="T16" fmla="*/ 569 w 1479"/>
                    <a:gd name="T17" fmla="*/ 120 h 1924"/>
                    <a:gd name="T18" fmla="*/ 964 w 1479"/>
                    <a:gd name="T19" fmla="*/ 120 h 1924"/>
                    <a:gd name="T20" fmla="*/ 964 w 1479"/>
                    <a:gd name="T21" fmla="*/ 240 h 1924"/>
                    <a:gd name="T22" fmla="*/ 793 w 1479"/>
                    <a:gd name="T23" fmla="*/ 240 h 1924"/>
                    <a:gd name="T24" fmla="*/ 793 w 1479"/>
                    <a:gd name="T25" fmla="*/ 480 h 1924"/>
                    <a:gd name="T26" fmla="*/ 647 w 1479"/>
                    <a:gd name="T27" fmla="*/ 480 h 1924"/>
                    <a:gd name="T28" fmla="*/ 0 w 1479"/>
                    <a:gd name="T29" fmla="*/ 1127 h 1924"/>
                    <a:gd name="T30" fmla="*/ 0 w 1479"/>
                    <a:gd name="T31" fmla="*/ 1924 h 1924"/>
                    <a:gd name="T32" fmla="*/ 540 w 1479"/>
                    <a:gd name="T33" fmla="*/ 1924 h 1924"/>
                    <a:gd name="T34" fmla="*/ 540 w 1479"/>
                    <a:gd name="T35" fmla="*/ 1127 h 1924"/>
                    <a:gd name="T36" fmla="*/ 647 w 1479"/>
                    <a:gd name="T37" fmla="*/ 1020 h 1924"/>
                    <a:gd name="T38" fmla="*/ 964 w 1479"/>
                    <a:gd name="T39" fmla="*/ 1020 h 1924"/>
                    <a:gd name="T40" fmla="*/ 964 w 1479"/>
                    <a:gd name="T41" fmla="*/ 750 h 1924"/>
                    <a:gd name="T42" fmla="*/ 1084 w 1479"/>
                    <a:gd name="T43" fmla="*/ 750 h 1924"/>
                    <a:gd name="T44" fmla="*/ 1084 w 1479"/>
                    <a:gd name="T45" fmla="*/ 1020 h 1924"/>
                    <a:gd name="T46" fmla="*/ 1375 w 1479"/>
                    <a:gd name="T47" fmla="*/ 1020 h 1924"/>
                    <a:gd name="T48" fmla="*/ 1375 w 1479"/>
                    <a:gd name="T49" fmla="*/ 480 h 19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479" h="1924">
                      <a:moveTo>
                        <a:pt x="1375" y="480"/>
                      </a:moveTo>
                      <a:cubicBezTo>
                        <a:pt x="1255" y="480"/>
                        <a:pt x="1255" y="480"/>
                        <a:pt x="1255" y="480"/>
                      </a:cubicBezTo>
                      <a:cubicBezTo>
                        <a:pt x="1255" y="240"/>
                        <a:pt x="1255" y="240"/>
                        <a:pt x="1255" y="240"/>
                      </a:cubicBezTo>
                      <a:cubicBezTo>
                        <a:pt x="1084" y="240"/>
                        <a:pt x="1084" y="240"/>
                        <a:pt x="1084" y="240"/>
                      </a:cubicBezTo>
                      <a:cubicBezTo>
                        <a:pt x="1084" y="120"/>
                        <a:pt x="1084" y="120"/>
                        <a:pt x="1084" y="120"/>
                      </a:cubicBezTo>
                      <a:cubicBezTo>
                        <a:pt x="1479" y="120"/>
                        <a:pt x="1479" y="120"/>
                        <a:pt x="1479" y="120"/>
                      </a:cubicBezTo>
                      <a:cubicBezTo>
                        <a:pt x="1479" y="0"/>
                        <a:pt x="1479" y="0"/>
                        <a:pt x="1479" y="0"/>
                      </a:cubicBezTo>
                      <a:cubicBezTo>
                        <a:pt x="569" y="0"/>
                        <a:pt x="569" y="0"/>
                        <a:pt x="569" y="0"/>
                      </a:cubicBezTo>
                      <a:cubicBezTo>
                        <a:pt x="569" y="120"/>
                        <a:pt x="569" y="120"/>
                        <a:pt x="569" y="120"/>
                      </a:cubicBezTo>
                      <a:cubicBezTo>
                        <a:pt x="964" y="120"/>
                        <a:pt x="964" y="120"/>
                        <a:pt x="964" y="120"/>
                      </a:cubicBezTo>
                      <a:cubicBezTo>
                        <a:pt x="964" y="240"/>
                        <a:pt x="964" y="240"/>
                        <a:pt x="964" y="240"/>
                      </a:cubicBezTo>
                      <a:cubicBezTo>
                        <a:pt x="793" y="240"/>
                        <a:pt x="793" y="240"/>
                        <a:pt x="793" y="240"/>
                      </a:cubicBezTo>
                      <a:cubicBezTo>
                        <a:pt x="793" y="480"/>
                        <a:pt x="793" y="480"/>
                        <a:pt x="793" y="480"/>
                      </a:cubicBezTo>
                      <a:cubicBezTo>
                        <a:pt x="647" y="480"/>
                        <a:pt x="647" y="480"/>
                        <a:pt x="647" y="480"/>
                      </a:cubicBezTo>
                      <a:cubicBezTo>
                        <a:pt x="290" y="480"/>
                        <a:pt x="0" y="771"/>
                        <a:pt x="0" y="1127"/>
                      </a:cubicBezTo>
                      <a:cubicBezTo>
                        <a:pt x="0" y="1924"/>
                        <a:pt x="0" y="1924"/>
                        <a:pt x="0" y="1924"/>
                      </a:cubicBezTo>
                      <a:cubicBezTo>
                        <a:pt x="540" y="1924"/>
                        <a:pt x="540" y="1924"/>
                        <a:pt x="540" y="1924"/>
                      </a:cubicBezTo>
                      <a:cubicBezTo>
                        <a:pt x="540" y="1127"/>
                        <a:pt x="540" y="1127"/>
                        <a:pt x="540" y="1127"/>
                      </a:cubicBezTo>
                      <a:cubicBezTo>
                        <a:pt x="540" y="1068"/>
                        <a:pt x="588" y="1020"/>
                        <a:pt x="647" y="1020"/>
                      </a:cubicBezTo>
                      <a:cubicBezTo>
                        <a:pt x="964" y="1020"/>
                        <a:pt x="964" y="1020"/>
                        <a:pt x="964" y="1020"/>
                      </a:cubicBezTo>
                      <a:cubicBezTo>
                        <a:pt x="964" y="750"/>
                        <a:pt x="964" y="750"/>
                        <a:pt x="964" y="750"/>
                      </a:cubicBezTo>
                      <a:cubicBezTo>
                        <a:pt x="1084" y="750"/>
                        <a:pt x="1084" y="750"/>
                        <a:pt x="1084" y="750"/>
                      </a:cubicBezTo>
                      <a:cubicBezTo>
                        <a:pt x="1084" y="1020"/>
                        <a:pt x="1084" y="1020"/>
                        <a:pt x="1084" y="1020"/>
                      </a:cubicBezTo>
                      <a:cubicBezTo>
                        <a:pt x="1375" y="1020"/>
                        <a:pt x="1375" y="1020"/>
                        <a:pt x="1375" y="1020"/>
                      </a:cubicBezTo>
                      <a:cubicBezTo>
                        <a:pt x="1375" y="480"/>
                        <a:pt x="1375" y="480"/>
                        <a:pt x="1375" y="4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8" name="Rectangle 23"/>
                <p:cNvSpPr>
                  <a:spLocks noChangeArrowheads="1"/>
                </p:cNvSpPr>
                <p:nvPr/>
              </p:nvSpPr>
              <p:spPr bwMode="auto">
                <a:xfrm>
                  <a:off x="8027988" y="2941638"/>
                  <a:ext cx="71437" cy="214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9" name="Rectangle 24"/>
                <p:cNvSpPr>
                  <a:spLocks noChangeArrowheads="1"/>
                </p:cNvSpPr>
                <p:nvPr/>
              </p:nvSpPr>
              <p:spPr bwMode="auto">
                <a:xfrm>
                  <a:off x="7878763" y="2905125"/>
                  <a:ext cx="101600" cy="2889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0" name="Freeform 25"/>
                <p:cNvSpPr>
                  <a:spLocks/>
                </p:cNvSpPr>
                <p:nvPr/>
              </p:nvSpPr>
              <p:spPr bwMode="auto">
                <a:xfrm>
                  <a:off x="7612063" y="3197225"/>
                  <a:ext cx="158750" cy="209550"/>
                </a:xfrm>
                <a:custGeom>
                  <a:avLst/>
                  <a:gdLst>
                    <a:gd name="T0" fmla="*/ 238 w 400"/>
                    <a:gd name="T1" fmla="*/ 31 h 528"/>
                    <a:gd name="T2" fmla="*/ 200 w 400"/>
                    <a:gd name="T3" fmla="*/ 0 h 528"/>
                    <a:gd name="T4" fmla="*/ 162 w 400"/>
                    <a:gd name="T5" fmla="*/ 31 h 528"/>
                    <a:gd name="T6" fmla="*/ 0 w 400"/>
                    <a:gd name="T7" fmla="*/ 328 h 528"/>
                    <a:gd name="T8" fmla="*/ 200 w 400"/>
                    <a:gd name="T9" fmla="*/ 528 h 528"/>
                    <a:gd name="T10" fmla="*/ 400 w 400"/>
                    <a:gd name="T11" fmla="*/ 328 h 528"/>
                    <a:gd name="T12" fmla="*/ 238 w 400"/>
                    <a:gd name="T13" fmla="*/ 31 h 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0" h="528">
                      <a:moveTo>
                        <a:pt x="238" y="31"/>
                      </a:move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162" y="31"/>
                        <a:pt x="162" y="31"/>
                        <a:pt x="162" y="31"/>
                      </a:cubicBezTo>
                      <a:cubicBezTo>
                        <a:pt x="155" y="37"/>
                        <a:pt x="0" y="166"/>
                        <a:pt x="0" y="328"/>
                      </a:cubicBezTo>
                      <a:cubicBezTo>
                        <a:pt x="0" y="438"/>
                        <a:pt x="90" y="528"/>
                        <a:pt x="200" y="528"/>
                      </a:cubicBezTo>
                      <a:cubicBezTo>
                        <a:pt x="310" y="528"/>
                        <a:pt x="400" y="438"/>
                        <a:pt x="400" y="328"/>
                      </a:cubicBezTo>
                      <a:cubicBezTo>
                        <a:pt x="400" y="166"/>
                        <a:pt x="245" y="37"/>
                        <a:pt x="238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154" name="圆柱形 153"/>
            <p:cNvSpPr/>
            <p:nvPr/>
          </p:nvSpPr>
          <p:spPr>
            <a:xfrm>
              <a:off x="7145782" y="2087674"/>
              <a:ext cx="936000" cy="1968752"/>
            </a:xfrm>
            <a:prstGeom prst="can">
              <a:avLst/>
            </a:prstGeom>
            <a:solidFill>
              <a:srgbClr val="74B4F4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56" name="组合 155"/>
            <p:cNvGrpSpPr>
              <a:grpSpLocks noChangeAspect="1"/>
            </p:cNvGrpSpPr>
            <p:nvPr/>
          </p:nvGrpSpPr>
          <p:grpSpPr>
            <a:xfrm>
              <a:off x="7422073" y="3379045"/>
              <a:ext cx="373937" cy="306128"/>
              <a:chOff x="6650070" y="3599998"/>
              <a:chExt cx="901700" cy="738188"/>
            </a:xfrm>
            <a:solidFill>
              <a:schemeClr val="bg1"/>
            </a:solidFill>
          </p:grpSpPr>
          <p:sp>
            <p:nvSpPr>
              <p:cNvPr id="238" name="Freeform 5"/>
              <p:cNvSpPr>
                <a:spLocks/>
              </p:cNvSpPr>
              <p:nvPr/>
            </p:nvSpPr>
            <p:spPr bwMode="auto">
              <a:xfrm>
                <a:off x="7351745" y="3884160"/>
                <a:ext cx="200025" cy="198438"/>
              </a:xfrm>
              <a:custGeom>
                <a:avLst/>
                <a:gdLst>
                  <a:gd name="T0" fmla="*/ 45 w 456"/>
                  <a:gd name="T1" fmla="*/ 123 h 455"/>
                  <a:gd name="T2" fmla="*/ 217 w 456"/>
                  <a:gd name="T3" fmla="*/ 239 h 455"/>
                  <a:gd name="T4" fmla="*/ 333 w 456"/>
                  <a:gd name="T5" fmla="*/ 410 h 455"/>
                  <a:gd name="T6" fmla="*/ 411 w 456"/>
                  <a:gd name="T7" fmla="*/ 442 h 455"/>
                  <a:gd name="T8" fmla="*/ 443 w 456"/>
                  <a:gd name="T9" fmla="*/ 364 h 455"/>
                  <a:gd name="T10" fmla="*/ 302 w 456"/>
                  <a:gd name="T11" fmla="*/ 154 h 455"/>
                  <a:gd name="T12" fmla="*/ 92 w 456"/>
                  <a:gd name="T13" fmla="*/ 12 h 455"/>
                  <a:gd name="T14" fmla="*/ 13 w 456"/>
                  <a:gd name="T15" fmla="*/ 44 h 455"/>
                  <a:gd name="T16" fmla="*/ 45 w 456"/>
                  <a:gd name="T17" fmla="*/ 123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6" h="455">
                    <a:moveTo>
                      <a:pt x="45" y="123"/>
                    </a:moveTo>
                    <a:cubicBezTo>
                      <a:pt x="109" y="150"/>
                      <a:pt x="167" y="189"/>
                      <a:pt x="217" y="239"/>
                    </a:cubicBezTo>
                    <a:cubicBezTo>
                      <a:pt x="267" y="288"/>
                      <a:pt x="306" y="346"/>
                      <a:pt x="333" y="410"/>
                    </a:cubicBezTo>
                    <a:cubicBezTo>
                      <a:pt x="346" y="441"/>
                      <a:pt x="381" y="455"/>
                      <a:pt x="411" y="442"/>
                    </a:cubicBezTo>
                    <a:cubicBezTo>
                      <a:pt x="442" y="429"/>
                      <a:pt x="456" y="394"/>
                      <a:pt x="443" y="364"/>
                    </a:cubicBezTo>
                    <a:cubicBezTo>
                      <a:pt x="410" y="285"/>
                      <a:pt x="362" y="215"/>
                      <a:pt x="302" y="154"/>
                    </a:cubicBezTo>
                    <a:cubicBezTo>
                      <a:pt x="241" y="93"/>
                      <a:pt x="170" y="46"/>
                      <a:pt x="92" y="12"/>
                    </a:cubicBezTo>
                    <a:cubicBezTo>
                      <a:pt x="62" y="0"/>
                      <a:pt x="26" y="14"/>
                      <a:pt x="13" y="44"/>
                    </a:cubicBezTo>
                    <a:cubicBezTo>
                      <a:pt x="0" y="75"/>
                      <a:pt x="15" y="110"/>
                      <a:pt x="45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6"/>
              <p:cNvSpPr>
                <a:spLocks/>
              </p:cNvSpPr>
              <p:nvPr/>
            </p:nvSpPr>
            <p:spPr bwMode="auto">
              <a:xfrm>
                <a:off x="7312058" y="3979410"/>
                <a:ext cx="142875" cy="144463"/>
              </a:xfrm>
              <a:custGeom>
                <a:avLst/>
                <a:gdLst>
                  <a:gd name="T0" fmla="*/ 45 w 328"/>
                  <a:gd name="T1" fmla="*/ 123 h 328"/>
                  <a:gd name="T2" fmla="*/ 140 w 328"/>
                  <a:gd name="T3" fmla="*/ 187 h 328"/>
                  <a:gd name="T4" fmla="*/ 205 w 328"/>
                  <a:gd name="T5" fmla="*/ 283 h 328"/>
                  <a:gd name="T6" fmla="*/ 283 w 328"/>
                  <a:gd name="T7" fmla="*/ 315 h 328"/>
                  <a:gd name="T8" fmla="*/ 315 w 328"/>
                  <a:gd name="T9" fmla="*/ 236 h 328"/>
                  <a:gd name="T10" fmla="*/ 225 w 328"/>
                  <a:gd name="T11" fmla="*/ 103 h 328"/>
                  <a:gd name="T12" fmla="*/ 92 w 328"/>
                  <a:gd name="T13" fmla="*/ 13 h 328"/>
                  <a:gd name="T14" fmla="*/ 13 w 328"/>
                  <a:gd name="T15" fmla="*/ 44 h 328"/>
                  <a:gd name="T16" fmla="*/ 45 w 328"/>
                  <a:gd name="T17" fmla="*/ 123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" h="328">
                    <a:moveTo>
                      <a:pt x="45" y="123"/>
                    </a:moveTo>
                    <a:cubicBezTo>
                      <a:pt x="81" y="138"/>
                      <a:pt x="113" y="160"/>
                      <a:pt x="140" y="187"/>
                    </a:cubicBezTo>
                    <a:cubicBezTo>
                      <a:pt x="168" y="215"/>
                      <a:pt x="189" y="247"/>
                      <a:pt x="205" y="283"/>
                    </a:cubicBezTo>
                    <a:cubicBezTo>
                      <a:pt x="218" y="313"/>
                      <a:pt x="253" y="328"/>
                      <a:pt x="283" y="315"/>
                    </a:cubicBezTo>
                    <a:cubicBezTo>
                      <a:pt x="314" y="302"/>
                      <a:pt x="328" y="267"/>
                      <a:pt x="315" y="236"/>
                    </a:cubicBezTo>
                    <a:cubicBezTo>
                      <a:pt x="294" y="186"/>
                      <a:pt x="264" y="141"/>
                      <a:pt x="225" y="103"/>
                    </a:cubicBezTo>
                    <a:cubicBezTo>
                      <a:pt x="187" y="64"/>
                      <a:pt x="142" y="34"/>
                      <a:pt x="92" y="13"/>
                    </a:cubicBezTo>
                    <a:cubicBezTo>
                      <a:pt x="61" y="0"/>
                      <a:pt x="26" y="14"/>
                      <a:pt x="13" y="44"/>
                    </a:cubicBezTo>
                    <a:cubicBezTo>
                      <a:pt x="0" y="75"/>
                      <a:pt x="14" y="110"/>
                      <a:pt x="45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7"/>
              <p:cNvSpPr>
                <a:spLocks/>
              </p:cNvSpPr>
              <p:nvPr/>
            </p:nvSpPr>
            <p:spPr bwMode="auto">
              <a:xfrm>
                <a:off x="6650070" y="3884160"/>
                <a:ext cx="198438" cy="198438"/>
              </a:xfrm>
              <a:custGeom>
                <a:avLst/>
                <a:gdLst>
                  <a:gd name="T0" fmla="*/ 45 w 456"/>
                  <a:gd name="T1" fmla="*/ 442 h 455"/>
                  <a:gd name="T2" fmla="*/ 123 w 456"/>
                  <a:gd name="T3" fmla="*/ 410 h 455"/>
                  <a:gd name="T4" fmla="*/ 239 w 456"/>
                  <a:gd name="T5" fmla="*/ 239 h 455"/>
                  <a:gd name="T6" fmla="*/ 411 w 456"/>
                  <a:gd name="T7" fmla="*/ 123 h 455"/>
                  <a:gd name="T8" fmla="*/ 443 w 456"/>
                  <a:gd name="T9" fmla="*/ 44 h 455"/>
                  <a:gd name="T10" fmla="*/ 364 w 456"/>
                  <a:gd name="T11" fmla="*/ 12 h 455"/>
                  <a:gd name="T12" fmla="*/ 154 w 456"/>
                  <a:gd name="T13" fmla="*/ 154 h 455"/>
                  <a:gd name="T14" fmla="*/ 13 w 456"/>
                  <a:gd name="T15" fmla="*/ 364 h 455"/>
                  <a:gd name="T16" fmla="*/ 45 w 456"/>
                  <a:gd name="T17" fmla="*/ 442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6" h="455">
                    <a:moveTo>
                      <a:pt x="45" y="442"/>
                    </a:moveTo>
                    <a:cubicBezTo>
                      <a:pt x="75" y="455"/>
                      <a:pt x="110" y="441"/>
                      <a:pt x="123" y="410"/>
                    </a:cubicBezTo>
                    <a:cubicBezTo>
                      <a:pt x="150" y="346"/>
                      <a:pt x="189" y="288"/>
                      <a:pt x="239" y="239"/>
                    </a:cubicBezTo>
                    <a:cubicBezTo>
                      <a:pt x="289" y="189"/>
                      <a:pt x="347" y="150"/>
                      <a:pt x="411" y="123"/>
                    </a:cubicBezTo>
                    <a:cubicBezTo>
                      <a:pt x="441" y="110"/>
                      <a:pt x="456" y="75"/>
                      <a:pt x="443" y="44"/>
                    </a:cubicBezTo>
                    <a:cubicBezTo>
                      <a:pt x="430" y="14"/>
                      <a:pt x="394" y="0"/>
                      <a:pt x="364" y="12"/>
                    </a:cubicBezTo>
                    <a:cubicBezTo>
                      <a:pt x="286" y="46"/>
                      <a:pt x="215" y="93"/>
                      <a:pt x="154" y="154"/>
                    </a:cubicBezTo>
                    <a:cubicBezTo>
                      <a:pt x="94" y="215"/>
                      <a:pt x="46" y="285"/>
                      <a:pt x="13" y="364"/>
                    </a:cubicBezTo>
                    <a:cubicBezTo>
                      <a:pt x="0" y="394"/>
                      <a:pt x="14" y="429"/>
                      <a:pt x="45" y="4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8"/>
              <p:cNvSpPr>
                <a:spLocks/>
              </p:cNvSpPr>
              <p:nvPr/>
            </p:nvSpPr>
            <p:spPr bwMode="auto">
              <a:xfrm>
                <a:off x="6746908" y="3979410"/>
                <a:ext cx="142875" cy="144463"/>
              </a:xfrm>
              <a:custGeom>
                <a:avLst/>
                <a:gdLst>
                  <a:gd name="T0" fmla="*/ 13 w 328"/>
                  <a:gd name="T1" fmla="*/ 236 h 328"/>
                  <a:gd name="T2" fmla="*/ 45 w 328"/>
                  <a:gd name="T3" fmla="*/ 315 h 328"/>
                  <a:gd name="T4" fmla="*/ 123 w 328"/>
                  <a:gd name="T5" fmla="*/ 283 h 328"/>
                  <a:gd name="T6" fmla="*/ 188 w 328"/>
                  <a:gd name="T7" fmla="*/ 187 h 328"/>
                  <a:gd name="T8" fmla="*/ 283 w 328"/>
                  <a:gd name="T9" fmla="*/ 123 h 328"/>
                  <a:gd name="T10" fmla="*/ 315 w 328"/>
                  <a:gd name="T11" fmla="*/ 44 h 328"/>
                  <a:gd name="T12" fmla="*/ 236 w 328"/>
                  <a:gd name="T13" fmla="*/ 13 h 328"/>
                  <a:gd name="T14" fmla="*/ 103 w 328"/>
                  <a:gd name="T15" fmla="*/ 103 h 328"/>
                  <a:gd name="T16" fmla="*/ 13 w 328"/>
                  <a:gd name="T17" fmla="*/ 236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" h="328">
                    <a:moveTo>
                      <a:pt x="13" y="236"/>
                    </a:moveTo>
                    <a:cubicBezTo>
                      <a:pt x="0" y="267"/>
                      <a:pt x="14" y="302"/>
                      <a:pt x="45" y="315"/>
                    </a:cubicBezTo>
                    <a:cubicBezTo>
                      <a:pt x="75" y="328"/>
                      <a:pt x="110" y="313"/>
                      <a:pt x="123" y="283"/>
                    </a:cubicBezTo>
                    <a:cubicBezTo>
                      <a:pt x="139" y="247"/>
                      <a:pt x="160" y="215"/>
                      <a:pt x="188" y="187"/>
                    </a:cubicBezTo>
                    <a:cubicBezTo>
                      <a:pt x="215" y="160"/>
                      <a:pt x="247" y="138"/>
                      <a:pt x="283" y="123"/>
                    </a:cubicBezTo>
                    <a:cubicBezTo>
                      <a:pt x="314" y="110"/>
                      <a:pt x="328" y="75"/>
                      <a:pt x="315" y="44"/>
                    </a:cubicBezTo>
                    <a:cubicBezTo>
                      <a:pt x="302" y="14"/>
                      <a:pt x="267" y="0"/>
                      <a:pt x="236" y="13"/>
                    </a:cubicBezTo>
                    <a:cubicBezTo>
                      <a:pt x="186" y="34"/>
                      <a:pt x="141" y="64"/>
                      <a:pt x="103" y="103"/>
                    </a:cubicBezTo>
                    <a:cubicBezTo>
                      <a:pt x="64" y="141"/>
                      <a:pt x="34" y="186"/>
                      <a:pt x="13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9"/>
              <p:cNvSpPr>
                <a:spLocks/>
              </p:cNvSpPr>
              <p:nvPr/>
            </p:nvSpPr>
            <p:spPr bwMode="auto">
              <a:xfrm>
                <a:off x="6973920" y="3599998"/>
                <a:ext cx="261938" cy="423863"/>
              </a:xfrm>
              <a:custGeom>
                <a:avLst/>
                <a:gdLst>
                  <a:gd name="T0" fmla="*/ 300 w 600"/>
                  <a:gd name="T1" fmla="*/ 967 h 967"/>
                  <a:gd name="T2" fmla="*/ 600 w 600"/>
                  <a:gd name="T3" fmla="*/ 667 h 967"/>
                  <a:gd name="T4" fmla="*/ 575 w 600"/>
                  <a:gd name="T5" fmla="*/ 547 h 967"/>
                  <a:gd name="T6" fmla="*/ 355 w 600"/>
                  <a:gd name="T7" fmla="*/ 43 h 967"/>
                  <a:gd name="T8" fmla="*/ 245 w 600"/>
                  <a:gd name="T9" fmla="*/ 43 h 967"/>
                  <a:gd name="T10" fmla="*/ 25 w 600"/>
                  <a:gd name="T11" fmla="*/ 547 h 967"/>
                  <a:gd name="T12" fmla="*/ 0 w 600"/>
                  <a:gd name="T13" fmla="*/ 667 h 967"/>
                  <a:gd name="T14" fmla="*/ 300 w 600"/>
                  <a:gd name="T15" fmla="*/ 967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0" h="967">
                    <a:moveTo>
                      <a:pt x="300" y="967"/>
                    </a:moveTo>
                    <a:cubicBezTo>
                      <a:pt x="465" y="967"/>
                      <a:pt x="600" y="833"/>
                      <a:pt x="600" y="667"/>
                    </a:cubicBezTo>
                    <a:cubicBezTo>
                      <a:pt x="600" y="626"/>
                      <a:pt x="591" y="585"/>
                      <a:pt x="575" y="547"/>
                    </a:cubicBezTo>
                    <a:cubicBezTo>
                      <a:pt x="355" y="43"/>
                      <a:pt x="355" y="43"/>
                      <a:pt x="355" y="43"/>
                    </a:cubicBezTo>
                    <a:cubicBezTo>
                      <a:pt x="336" y="0"/>
                      <a:pt x="264" y="0"/>
                      <a:pt x="245" y="43"/>
                    </a:cubicBezTo>
                    <a:cubicBezTo>
                      <a:pt x="25" y="547"/>
                      <a:pt x="25" y="547"/>
                      <a:pt x="25" y="547"/>
                    </a:cubicBezTo>
                    <a:cubicBezTo>
                      <a:pt x="8" y="585"/>
                      <a:pt x="0" y="626"/>
                      <a:pt x="0" y="667"/>
                    </a:cubicBezTo>
                    <a:cubicBezTo>
                      <a:pt x="0" y="833"/>
                      <a:pt x="134" y="967"/>
                      <a:pt x="300" y="9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10"/>
              <p:cNvSpPr>
                <a:spLocks/>
              </p:cNvSpPr>
              <p:nvPr/>
            </p:nvSpPr>
            <p:spPr bwMode="auto">
              <a:xfrm>
                <a:off x="6653245" y="4181023"/>
                <a:ext cx="895350" cy="157163"/>
              </a:xfrm>
              <a:custGeom>
                <a:avLst/>
                <a:gdLst>
                  <a:gd name="T0" fmla="*/ 1988 w 2048"/>
                  <a:gd name="T1" fmla="*/ 240 h 360"/>
                  <a:gd name="T2" fmla="*/ 1850 w 2048"/>
                  <a:gd name="T3" fmla="*/ 240 h 360"/>
                  <a:gd name="T4" fmla="*/ 1780 w 2048"/>
                  <a:gd name="T5" fmla="*/ 100 h 360"/>
                  <a:gd name="T6" fmla="*/ 1619 w 2048"/>
                  <a:gd name="T7" fmla="*/ 0 h 360"/>
                  <a:gd name="T8" fmla="*/ 447 w 2048"/>
                  <a:gd name="T9" fmla="*/ 0 h 360"/>
                  <a:gd name="T10" fmla="*/ 286 w 2048"/>
                  <a:gd name="T11" fmla="*/ 100 h 360"/>
                  <a:gd name="T12" fmla="*/ 216 w 2048"/>
                  <a:gd name="T13" fmla="*/ 240 h 360"/>
                  <a:gd name="T14" fmla="*/ 60 w 2048"/>
                  <a:gd name="T15" fmla="*/ 240 h 360"/>
                  <a:gd name="T16" fmla="*/ 0 w 2048"/>
                  <a:gd name="T17" fmla="*/ 300 h 360"/>
                  <a:gd name="T18" fmla="*/ 60 w 2048"/>
                  <a:gd name="T19" fmla="*/ 360 h 360"/>
                  <a:gd name="T20" fmla="*/ 1988 w 2048"/>
                  <a:gd name="T21" fmla="*/ 360 h 360"/>
                  <a:gd name="T22" fmla="*/ 2048 w 2048"/>
                  <a:gd name="T23" fmla="*/ 300 h 360"/>
                  <a:gd name="T24" fmla="*/ 1988 w 2048"/>
                  <a:gd name="T25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48" h="360">
                    <a:moveTo>
                      <a:pt x="1988" y="240"/>
                    </a:moveTo>
                    <a:cubicBezTo>
                      <a:pt x="1850" y="240"/>
                      <a:pt x="1850" y="240"/>
                      <a:pt x="1850" y="240"/>
                    </a:cubicBezTo>
                    <a:cubicBezTo>
                      <a:pt x="1780" y="100"/>
                      <a:pt x="1780" y="100"/>
                      <a:pt x="1780" y="100"/>
                    </a:cubicBezTo>
                    <a:cubicBezTo>
                      <a:pt x="1749" y="39"/>
                      <a:pt x="1687" y="0"/>
                      <a:pt x="161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378" y="0"/>
                      <a:pt x="317" y="39"/>
                      <a:pt x="286" y="100"/>
                    </a:cubicBezTo>
                    <a:cubicBezTo>
                      <a:pt x="216" y="240"/>
                      <a:pt x="216" y="240"/>
                      <a:pt x="216" y="240"/>
                    </a:cubicBezTo>
                    <a:cubicBezTo>
                      <a:pt x="60" y="240"/>
                      <a:pt x="60" y="240"/>
                      <a:pt x="60" y="240"/>
                    </a:cubicBezTo>
                    <a:cubicBezTo>
                      <a:pt x="27" y="240"/>
                      <a:pt x="0" y="267"/>
                      <a:pt x="0" y="300"/>
                    </a:cubicBezTo>
                    <a:cubicBezTo>
                      <a:pt x="0" y="334"/>
                      <a:pt x="27" y="360"/>
                      <a:pt x="60" y="360"/>
                    </a:cubicBezTo>
                    <a:cubicBezTo>
                      <a:pt x="1988" y="360"/>
                      <a:pt x="1988" y="360"/>
                      <a:pt x="1988" y="360"/>
                    </a:cubicBezTo>
                    <a:cubicBezTo>
                      <a:pt x="2021" y="360"/>
                      <a:pt x="2048" y="334"/>
                      <a:pt x="2048" y="300"/>
                    </a:cubicBezTo>
                    <a:cubicBezTo>
                      <a:pt x="2048" y="267"/>
                      <a:pt x="2021" y="240"/>
                      <a:pt x="1988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1"/>
              <p:cNvSpPr>
                <a:spLocks/>
              </p:cNvSpPr>
              <p:nvPr/>
            </p:nvSpPr>
            <p:spPr bwMode="auto">
              <a:xfrm>
                <a:off x="6846920" y="4076248"/>
                <a:ext cx="514350" cy="52388"/>
              </a:xfrm>
              <a:custGeom>
                <a:avLst/>
                <a:gdLst>
                  <a:gd name="T0" fmla="*/ 0 w 1178"/>
                  <a:gd name="T1" fmla="*/ 120 h 120"/>
                  <a:gd name="T2" fmla="*/ 1178 w 1178"/>
                  <a:gd name="T3" fmla="*/ 120 h 120"/>
                  <a:gd name="T4" fmla="*/ 1009 w 1178"/>
                  <a:gd name="T5" fmla="*/ 0 h 120"/>
                  <a:gd name="T6" fmla="*/ 169 w 1178"/>
                  <a:gd name="T7" fmla="*/ 0 h 120"/>
                  <a:gd name="T8" fmla="*/ 0 w 1178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8" h="120">
                    <a:moveTo>
                      <a:pt x="0" y="120"/>
                    </a:moveTo>
                    <a:cubicBezTo>
                      <a:pt x="1178" y="120"/>
                      <a:pt x="1178" y="120"/>
                      <a:pt x="1178" y="120"/>
                    </a:cubicBezTo>
                    <a:cubicBezTo>
                      <a:pt x="1153" y="51"/>
                      <a:pt x="1087" y="0"/>
                      <a:pt x="1009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91" y="0"/>
                      <a:pt x="25" y="51"/>
                      <a:pt x="0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7" name="组合 156"/>
            <p:cNvGrpSpPr/>
            <p:nvPr/>
          </p:nvGrpSpPr>
          <p:grpSpPr>
            <a:xfrm>
              <a:off x="7397785" y="2598833"/>
              <a:ext cx="422513" cy="208926"/>
              <a:chOff x="4559300" y="819150"/>
              <a:chExt cx="6045200" cy="2989263"/>
            </a:xfrm>
            <a:solidFill>
              <a:schemeClr val="bg1"/>
            </a:solidFill>
          </p:grpSpPr>
          <p:sp>
            <p:nvSpPr>
              <p:cNvPr id="234" name="Oval 15"/>
              <p:cNvSpPr>
                <a:spLocks noChangeArrowheads="1"/>
              </p:cNvSpPr>
              <p:nvPr/>
            </p:nvSpPr>
            <p:spPr bwMode="auto">
              <a:xfrm>
                <a:off x="5381625" y="2979738"/>
                <a:ext cx="279400" cy="274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16"/>
              <p:cNvSpPr>
                <a:spLocks noEditPoints="1"/>
              </p:cNvSpPr>
              <p:nvPr/>
            </p:nvSpPr>
            <p:spPr bwMode="auto">
              <a:xfrm>
                <a:off x="4559300" y="2430463"/>
                <a:ext cx="6045200" cy="1377950"/>
              </a:xfrm>
              <a:custGeom>
                <a:avLst/>
                <a:gdLst>
                  <a:gd name="T0" fmla="*/ 110 w 1609"/>
                  <a:gd name="T1" fmla="*/ 366 h 366"/>
                  <a:gd name="T2" fmla="*/ 1499 w 1609"/>
                  <a:gd name="T3" fmla="*/ 366 h 366"/>
                  <a:gd name="T4" fmla="*/ 1609 w 1609"/>
                  <a:gd name="T5" fmla="*/ 256 h 366"/>
                  <a:gd name="T6" fmla="*/ 1609 w 1609"/>
                  <a:gd name="T7" fmla="*/ 110 h 366"/>
                  <a:gd name="T8" fmla="*/ 1499 w 1609"/>
                  <a:gd name="T9" fmla="*/ 0 h 366"/>
                  <a:gd name="T10" fmla="*/ 110 w 1609"/>
                  <a:gd name="T11" fmla="*/ 0 h 366"/>
                  <a:gd name="T12" fmla="*/ 0 w 1609"/>
                  <a:gd name="T13" fmla="*/ 110 h 366"/>
                  <a:gd name="T14" fmla="*/ 0 w 1609"/>
                  <a:gd name="T15" fmla="*/ 256 h 366"/>
                  <a:gd name="T16" fmla="*/ 110 w 1609"/>
                  <a:gd name="T17" fmla="*/ 366 h 366"/>
                  <a:gd name="T18" fmla="*/ 1390 w 1609"/>
                  <a:gd name="T19" fmla="*/ 146 h 366"/>
                  <a:gd name="T20" fmla="*/ 1463 w 1609"/>
                  <a:gd name="T21" fmla="*/ 146 h 366"/>
                  <a:gd name="T22" fmla="*/ 1499 w 1609"/>
                  <a:gd name="T23" fmla="*/ 183 h 366"/>
                  <a:gd name="T24" fmla="*/ 1463 w 1609"/>
                  <a:gd name="T25" fmla="*/ 219 h 366"/>
                  <a:gd name="T26" fmla="*/ 1390 w 1609"/>
                  <a:gd name="T27" fmla="*/ 219 h 366"/>
                  <a:gd name="T28" fmla="*/ 1353 w 1609"/>
                  <a:gd name="T29" fmla="*/ 183 h 366"/>
                  <a:gd name="T30" fmla="*/ 1390 w 1609"/>
                  <a:gd name="T31" fmla="*/ 146 h 366"/>
                  <a:gd name="T32" fmla="*/ 1170 w 1609"/>
                  <a:gd name="T33" fmla="*/ 146 h 366"/>
                  <a:gd name="T34" fmla="*/ 1243 w 1609"/>
                  <a:gd name="T35" fmla="*/ 146 h 366"/>
                  <a:gd name="T36" fmla="*/ 1280 w 1609"/>
                  <a:gd name="T37" fmla="*/ 183 h 366"/>
                  <a:gd name="T38" fmla="*/ 1243 w 1609"/>
                  <a:gd name="T39" fmla="*/ 219 h 366"/>
                  <a:gd name="T40" fmla="*/ 1170 w 1609"/>
                  <a:gd name="T41" fmla="*/ 219 h 366"/>
                  <a:gd name="T42" fmla="*/ 1134 w 1609"/>
                  <a:gd name="T43" fmla="*/ 183 h 366"/>
                  <a:gd name="T44" fmla="*/ 1170 w 1609"/>
                  <a:gd name="T45" fmla="*/ 146 h 366"/>
                  <a:gd name="T46" fmla="*/ 256 w 1609"/>
                  <a:gd name="T47" fmla="*/ 73 h 366"/>
                  <a:gd name="T48" fmla="*/ 366 w 1609"/>
                  <a:gd name="T49" fmla="*/ 183 h 366"/>
                  <a:gd name="T50" fmla="*/ 256 w 1609"/>
                  <a:gd name="T51" fmla="*/ 293 h 366"/>
                  <a:gd name="T52" fmla="*/ 146 w 1609"/>
                  <a:gd name="T53" fmla="*/ 183 h 366"/>
                  <a:gd name="T54" fmla="*/ 256 w 1609"/>
                  <a:gd name="T55" fmla="*/ 73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09" h="366">
                    <a:moveTo>
                      <a:pt x="110" y="366"/>
                    </a:moveTo>
                    <a:cubicBezTo>
                      <a:pt x="1499" y="366"/>
                      <a:pt x="1499" y="366"/>
                      <a:pt x="1499" y="366"/>
                    </a:cubicBezTo>
                    <a:cubicBezTo>
                      <a:pt x="1560" y="366"/>
                      <a:pt x="1609" y="317"/>
                      <a:pt x="1609" y="256"/>
                    </a:cubicBezTo>
                    <a:cubicBezTo>
                      <a:pt x="1609" y="110"/>
                      <a:pt x="1609" y="110"/>
                      <a:pt x="1609" y="110"/>
                    </a:cubicBezTo>
                    <a:cubicBezTo>
                      <a:pt x="1609" y="49"/>
                      <a:pt x="1560" y="0"/>
                      <a:pt x="1499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49" y="0"/>
                      <a:pt x="0" y="49"/>
                      <a:pt x="0" y="110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0" y="317"/>
                      <a:pt x="49" y="366"/>
                      <a:pt x="110" y="366"/>
                    </a:cubicBezTo>
                    <a:close/>
                    <a:moveTo>
                      <a:pt x="1390" y="146"/>
                    </a:moveTo>
                    <a:cubicBezTo>
                      <a:pt x="1463" y="146"/>
                      <a:pt x="1463" y="146"/>
                      <a:pt x="1463" y="146"/>
                    </a:cubicBezTo>
                    <a:cubicBezTo>
                      <a:pt x="1483" y="146"/>
                      <a:pt x="1499" y="163"/>
                      <a:pt x="1499" y="183"/>
                    </a:cubicBezTo>
                    <a:cubicBezTo>
                      <a:pt x="1499" y="203"/>
                      <a:pt x="1483" y="219"/>
                      <a:pt x="1463" y="219"/>
                    </a:cubicBezTo>
                    <a:cubicBezTo>
                      <a:pt x="1390" y="219"/>
                      <a:pt x="1390" y="219"/>
                      <a:pt x="1390" y="219"/>
                    </a:cubicBezTo>
                    <a:cubicBezTo>
                      <a:pt x="1370" y="219"/>
                      <a:pt x="1353" y="203"/>
                      <a:pt x="1353" y="183"/>
                    </a:cubicBezTo>
                    <a:cubicBezTo>
                      <a:pt x="1353" y="163"/>
                      <a:pt x="1370" y="146"/>
                      <a:pt x="1390" y="146"/>
                    </a:cubicBezTo>
                    <a:close/>
                    <a:moveTo>
                      <a:pt x="1170" y="146"/>
                    </a:moveTo>
                    <a:cubicBezTo>
                      <a:pt x="1243" y="146"/>
                      <a:pt x="1243" y="146"/>
                      <a:pt x="1243" y="146"/>
                    </a:cubicBezTo>
                    <a:cubicBezTo>
                      <a:pt x="1264" y="146"/>
                      <a:pt x="1280" y="163"/>
                      <a:pt x="1280" y="183"/>
                    </a:cubicBezTo>
                    <a:cubicBezTo>
                      <a:pt x="1280" y="203"/>
                      <a:pt x="1264" y="219"/>
                      <a:pt x="1243" y="219"/>
                    </a:cubicBezTo>
                    <a:cubicBezTo>
                      <a:pt x="1170" y="219"/>
                      <a:pt x="1170" y="219"/>
                      <a:pt x="1170" y="219"/>
                    </a:cubicBezTo>
                    <a:cubicBezTo>
                      <a:pt x="1150" y="219"/>
                      <a:pt x="1134" y="203"/>
                      <a:pt x="1134" y="183"/>
                    </a:cubicBezTo>
                    <a:cubicBezTo>
                      <a:pt x="1134" y="163"/>
                      <a:pt x="1150" y="146"/>
                      <a:pt x="1170" y="146"/>
                    </a:cubicBezTo>
                    <a:close/>
                    <a:moveTo>
                      <a:pt x="256" y="73"/>
                    </a:moveTo>
                    <a:cubicBezTo>
                      <a:pt x="317" y="73"/>
                      <a:pt x="366" y="122"/>
                      <a:pt x="366" y="183"/>
                    </a:cubicBezTo>
                    <a:cubicBezTo>
                      <a:pt x="366" y="243"/>
                      <a:pt x="317" y="293"/>
                      <a:pt x="256" y="293"/>
                    </a:cubicBezTo>
                    <a:cubicBezTo>
                      <a:pt x="195" y="293"/>
                      <a:pt x="146" y="243"/>
                      <a:pt x="146" y="183"/>
                    </a:cubicBezTo>
                    <a:cubicBezTo>
                      <a:pt x="146" y="122"/>
                      <a:pt x="195" y="73"/>
                      <a:pt x="25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Oval 17"/>
              <p:cNvSpPr>
                <a:spLocks noChangeArrowheads="1"/>
              </p:cNvSpPr>
              <p:nvPr/>
            </p:nvSpPr>
            <p:spPr bwMode="auto">
              <a:xfrm>
                <a:off x="5381625" y="1368425"/>
                <a:ext cx="279400" cy="274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18"/>
              <p:cNvSpPr>
                <a:spLocks noEditPoints="1"/>
              </p:cNvSpPr>
              <p:nvPr/>
            </p:nvSpPr>
            <p:spPr bwMode="auto">
              <a:xfrm>
                <a:off x="4559300" y="819150"/>
                <a:ext cx="6045200" cy="1377950"/>
              </a:xfrm>
              <a:custGeom>
                <a:avLst/>
                <a:gdLst>
                  <a:gd name="T0" fmla="*/ 110 w 1609"/>
                  <a:gd name="T1" fmla="*/ 366 h 366"/>
                  <a:gd name="T2" fmla="*/ 1499 w 1609"/>
                  <a:gd name="T3" fmla="*/ 366 h 366"/>
                  <a:gd name="T4" fmla="*/ 1609 w 1609"/>
                  <a:gd name="T5" fmla="*/ 256 h 366"/>
                  <a:gd name="T6" fmla="*/ 1609 w 1609"/>
                  <a:gd name="T7" fmla="*/ 110 h 366"/>
                  <a:gd name="T8" fmla="*/ 1499 w 1609"/>
                  <a:gd name="T9" fmla="*/ 0 h 366"/>
                  <a:gd name="T10" fmla="*/ 110 w 1609"/>
                  <a:gd name="T11" fmla="*/ 0 h 366"/>
                  <a:gd name="T12" fmla="*/ 0 w 1609"/>
                  <a:gd name="T13" fmla="*/ 110 h 366"/>
                  <a:gd name="T14" fmla="*/ 0 w 1609"/>
                  <a:gd name="T15" fmla="*/ 256 h 366"/>
                  <a:gd name="T16" fmla="*/ 110 w 1609"/>
                  <a:gd name="T17" fmla="*/ 366 h 366"/>
                  <a:gd name="T18" fmla="*/ 1390 w 1609"/>
                  <a:gd name="T19" fmla="*/ 146 h 366"/>
                  <a:gd name="T20" fmla="*/ 1463 w 1609"/>
                  <a:gd name="T21" fmla="*/ 146 h 366"/>
                  <a:gd name="T22" fmla="*/ 1499 w 1609"/>
                  <a:gd name="T23" fmla="*/ 183 h 366"/>
                  <a:gd name="T24" fmla="*/ 1463 w 1609"/>
                  <a:gd name="T25" fmla="*/ 219 h 366"/>
                  <a:gd name="T26" fmla="*/ 1390 w 1609"/>
                  <a:gd name="T27" fmla="*/ 219 h 366"/>
                  <a:gd name="T28" fmla="*/ 1353 w 1609"/>
                  <a:gd name="T29" fmla="*/ 183 h 366"/>
                  <a:gd name="T30" fmla="*/ 1390 w 1609"/>
                  <a:gd name="T31" fmla="*/ 146 h 366"/>
                  <a:gd name="T32" fmla="*/ 1170 w 1609"/>
                  <a:gd name="T33" fmla="*/ 146 h 366"/>
                  <a:gd name="T34" fmla="*/ 1243 w 1609"/>
                  <a:gd name="T35" fmla="*/ 146 h 366"/>
                  <a:gd name="T36" fmla="*/ 1280 w 1609"/>
                  <a:gd name="T37" fmla="*/ 183 h 366"/>
                  <a:gd name="T38" fmla="*/ 1243 w 1609"/>
                  <a:gd name="T39" fmla="*/ 219 h 366"/>
                  <a:gd name="T40" fmla="*/ 1170 w 1609"/>
                  <a:gd name="T41" fmla="*/ 219 h 366"/>
                  <a:gd name="T42" fmla="*/ 1134 w 1609"/>
                  <a:gd name="T43" fmla="*/ 183 h 366"/>
                  <a:gd name="T44" fmla="*/ 1170 w 1609"/>
                  <a:gd name="T45" fmla="*/ 146 h 366"/>
                  <a:gd name="T46" fmla="*/ 256 w 1609"/>
                  <a:gd name="T47" fmla="*/ 73 h 366"/>
                  <a:gd name="T48" fmla="*/ 366 w 1609"/>
                  <a:gd name="T49" fmla="*/ 183 h 366"/>
                  <a:gd name="T50" fmla="*/ 256 w 1609"/>
                  <a:gd name="T51" fmla="*/ 293 h 366"/>
                  <a:gd name="T52" fmla="*/ 146 w 1609"/>
                  <a:gd name="T53" fmla="*/ 183 h 366"/>
                  <a:gd name="T54" fmla="*/ 256 w 1609"/>
                  <a:gd name="T55" fmla="*/ 73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09" h="366">
                    <a:moveTo>
                      <a:pt x="110" y="366"/>
                    </a:moveTo>
                    <a:cubicBezTo>
                      <a:pt x="1499" y="366"/>
                      <a:pt x="1499" y="366"/>
                      <a:pt x="1499" y="366"/>
                    </a:cubicBezTo>
                    <a:cubicBezTo>
                      <a:pt x="1560" y="366"/>
                      <a:pt x="1609" y="317"/>
                      <a:pt x="1609" y="256"/>
                    </a:cubicBezTo>
                    <a:cubicBezTo>
                      <a:pt x="1609" y="110"/>
                      <a:pt x="1609" y="110"/>
                      <a:pt x="1609" y="110"/>
                    </a:cubicBezTo>
                    <a:cubicBezTo>
                      <a:pt x="1609" y="49"/>
                      <a:pt x="1560" y="0"/>
                      <a:pt x="1499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49" y="0"/>
                      <a:pt x="0" y="49"/>
                      <a:pt x="0" y="110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0" y="317"/>
                      <a:pt x="49" y="366"/>
                      <a:pt x="110" y="366"/>
                    </a:cubicBezTo>
                    <a:close/>
                    <a:moveTo>
                      <a:pt x="1390" y="146"/>
                    </a:moveTo>
                    <a:cubicBezTo>
                      <a:pt x="1463" y="146"/>
                      <a:pt x="1463" y="146"/>
                      <a:pt x="1463" y="146"/>
                    </a:cubicBezTo>
                    <a:cubicBezTo>
                      <a:pt x="1483" y="146"/>
                      <a:pt x="1499" y="163"/>
                      <a:pt x="1499" y="183"/>
                    </a:cubicBezTo>
                    <a:cubicBezTo>
                      <a:pt x="1499" y="203"/>
                      <a:pt x="1483" y="219"/>
                      <a:pt x="1463" y="219"/>
                    </a:cubicBezTo>
                    <a:cubicBezTo>
                      <a:pt x="1390" y="219"/>
                      <a:pt x="1390" y="219"/>
                      <a:pt x="1390" y="219"/>
                    </a:cubicBezTo>
                    <a:cubicBezTo>
                      <a:pt x="1370" y="219"/>
                      <a:pt x="1353" y="203"/>
                      <a:pt x="1353" y="183"/>
                    </a:cubicBezTo>
                    <a:cubicBezTo>
                      <a:pt x="1353" y="163"/>
                      <a:pt x="1370" y="146"/>
                      <a:pt x="1390" y="146"/>
                    </a:cubicBezTo>
                    <a:close/>
                    <a:moveTo>
                      <a:pt x="1170" y="146"/>
                    </a:moveTo>
                    <a:cubicBezTo>
                      <a:pt x="1243" y="146"/>
                      <a:pt x="1243" y="146"/>
                      <a:pt x="1243" y="146"/>
                    </a:cubicBezTo>
                    <a:cubicBezTo>
                      <a:pt x="1264" y="146"/>
                      <a:pt x="1280" y="163"/>
                      <a:pt x="1280" y="183"/>
                    </a:cubicBezTo>
                    <a:cubicBezTo>
                      <a:pt x="1280" y="203"/>
                      <a:pt x="1264" y="219"/>
                      <a:pt x="1243" y="219"/>
                    </a:cubicBezTo>
                    <a:cubicBezTo>
                      <a:pt x="1170" y="219"/>
                      <a:pt x="1170" y="219"/>
                      <a:pt x="1170" y="219"/>
                    </a:cubicBezTo>
                    <a:cubicBezTo>
                      <a:pt x="1150" y="219"/>
                      <a:pt x="1134" y="203"/>
                      <a:pt x="1134" y="183"/>
                    </a:cubicBezTo>
                    <a:cubicBezTo>
                      <a:pt x="1134" y="163"/>
                      <a:pt x="1150" y="146"/>
                      <a:pt x="1170" y="146"/>
                    </a:cubicBezTo>
                    <a:close/>
                    <a:moveTo>
                      <a:pt x="256" y="73"/>
                    </a:moveTo>
                    <a:cubicBezTo>
                      <a:pt x="317" y="73"/>
                      <a:pt x="366" y="122"/>
                      <a:pt x="366" y="183"/>
                    </a:cubicBezTo>
                    <a:cubicBezTo>
                      <a:pt x="366" y="243"/>
                      <a:pt x="317" y="293"/>
                      <a:pt x="256" y="293"/>
                    </a:cubicBezTo>
                    <a:cubicBezTo>
                      <a:pt x="195" y="293"/>
                      <a:pt x="146" y="243"/>
                      <a:pt x="146" y="183"/>
                    </a:cubicBezTo>
                    <a:cubicBezTo>
                      <a:pt x="146" y="122"/>
                      <a:pt x="195" y="73"/>
                      <a:pt x="25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58" name="圆角矩形 157"/>
            <p:cNvSpPr/>
            <p:nvPr/>
          </p:nvSpPr>
          <p:spPr>
            <a:xfrm rot="5400000">
              <a:off x="4992127" y="5098291"/>
              <a:ext cx="1728000" cy="5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圆角矩形 158"/>
            <p:cNvSpPr/>
            <p:nvPr/>
          </p:nvSpPr>
          <p:spPr>
            <a:xfrm>
              <a:off x="4706515" y="5759152"/>
              <a:ext cx="997165" cy="5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0" name="圆柱形 159"/>
            <p:cNvSpPr/>
            <p:nvPr/>
          </p:nvSpPr>
          <p:spPr>
            <a:xfrm>
              <a:off x="4196434" y="4516546"/>
              <a:ext cx="936000" cy="1968752"/>
            </a:xfrm>
            <a:prstGeom prst="can">
              <a:avLst/>
            </a:prstGeom>
            <a:solidFill>
              <a:srgbClr val="74B4F4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62" name="组合 161"/>
            <p:cNvGrpSpPr>
              <a:grpSpLocks noChangeAspect="1"/>
            </p:cNvGrpSpPr>
            <p:nvPr/>
          </p:nvGrpSpPr>
          <p:grpSpPr>
            <a:xfrm>
              <a:off x="4482643" y="5807917"/>
              <a:ext cx="373937" cy="306128"/>
              <a:chOff x="6650070" y="3599998"/>
              <a:chExt cx="901700" cy="738188"/>
            </a:xfrm>
            <a:solidFill>
              <a:schemeClr val="bg1"/>
            </a:solidFill>
          </p:grpSpPr>
          <p:sp>
            <p:nvSpPr>
              <p:cNvPr id="227" name="Freeform 5"/>
              <p:cNvSpPr>
                <a:spLocks/>
              </p:cNvSpPr>
              <p:nvPr/>
            </p:nvSpPr>
            <p:spPr bwMode="auto">
              <a:xfrm>
                <a:off x="7351745" y="3884160"/>
                <a:ext cx="200025" cy="198438"/>
              </a:xfrm>
              <a:custGeom>
                <a:avLst/>
                <a:gdLst>
                  <a:gd name="T0" fmla="*/ 45 w 456"/>
                  <a:gd name="T1" fmla="*/ 123 h 455"/>
                  <a:gd name="T2" fmla="*/ 217 w 456"/>
                  <a:gd name="T3" fmla="*/ 239 h 455"/>
                  <a:gd name="T4" fmla="*/ 333 w 456"/>
                  <a:gd name="T5" fmla="*/ 410 h 455"/>
                  <a:gd name="T6" fmla="*/ 411 w 456"/>
                  <a:gd name="T7" fmla="*/ 442 h 455"/>
                  <a:gd name="T8" fmla="*/ 443 w 456"/>
                  <a:gd name="T9" fmla="*/ 364 h 455"/>
                  <a:gd name="T10" fmla="*/ 302 w 456"/>
                  <a:gd name="T11" fmla="*/ 154 h 455"/>
                  <a:gd name="T12" fmla="*/ 92 w 456"/>
                  <a:gd name="T13" fmla="*/ 12 h 455"/>
                  <a:gd name="T14" fmla="*/ 13 w 456"/>
                  <a:gd name="T15" fmla="*/ 44 h 455"/>
                  <a:gd name="T16" fmla="*/ 45 w 456"/>
                  <a:gd name="T17" fmla="*/ 123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6" h="455">
                    <a:moveTo>
                      <a:pt x="45" y="123"/>
                    </a:moveTo>
                    <a:cubicBezTo>
                      <a:pt x="109" y="150"/>
                      <a:pt x="167" y="189"/>
                      <a:pt x="217" y="239"/>
                    </a:cubicBezTo>
                    <a:cubicBezTo>
                      <a:pt x="267" y="288"/>
                      <a:pt x="306" y="346"/>
                      <a:pt x="333" y="410"/>
                    </a:cubicBezTo>
                    <a:cubicBezTo>
                      <a:pt x="346" y="441"/>
                      <a:pt x="381" y="455"/>
                      <a:pt x="411" y="442"/>
                    </a:cubicBezTo>
                    <a:cubicBezTo>
                      <a:pt x="442" y="429"/>
                      <a:pt x="456" y="394"/>
                      <a:pt x="443" y="364"/>
                    </a:cubicBezTo>
                    <a:cubicBezTo>
                      <a:pt x="410" y="285"/>
                      <a:pt x="362" y="215"/>
                      <a:pt x="302" y="154"/>
                    </a:cubicBezTo>
                    <a:cubicBezTo>
                      <a:pt x="241" y="93"/>
                      <a:pt x="170" y="46"/>
                      <a:pt x="92" y="12"/>
                    </a:cubicBezTo>
                    <a:cubicBezTo>
                      <a:pt x="62" y="0"/>
                      <a:pt x="26" y="14"/>
                      <a:pt x="13" y="44"/>
                    </a:cubicBezTo>
                    <a:cubicBezTo>
                      <a:pt x="0" y="75"/>
                      <a:pt x="15" y="110"/>
                      <a:pt x="45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6"/>
              <p:cNvSpPr>
                <a:spLocks/>
              </p:cNvSpPr>
              <p:nvPr/>
            </p:nvSpPr>
            <p:spPr bwMode="auto">
              <a:xfrm>
                <a:off x="7312058" y="3979410"/>
                <a:ext cx="142875" cy="144463"/>
              </a:xfrm>
              <a:custGeom>
                <a:avLst/>
                <a:gdLst>
                  <a:gd name="T0" fmla="*/ 45 w 328"/>
                  <a:gd name="T1" fmla="*/ 123 h 328"/>
                  <a:gd name="T2" fmla="*/ 140 w 328"/>
                  <a:gd name="T3" fmla="*/ 187 h 328"/>
                  <a:gd name="T4" fmla="*/ 205 w 328"/>
                  <a:gd name="T5" fmla="*/ 283 h 328"/>
                  <a:gd name="T6" fmla="*/ 283 w 328"/>
                  <a:gd name="T7" fmla="*/ 315 h 328"/>
                  <a:gd name="T8" fmla="*/ 315 w 328"/>
                  <a:gd name="T9" fmla="*/ 236 h 328"/>
                  <a:gd name="T10" fmla="*/ 225 w 328"/>
                  <a:gd name="T11" fmla="*/ 103 h 328"/>
                  <a:gd name="T12" fmla="*/ 92 w 328"/>
                  <a:gd name="T13" fmla="*/ 13 h 328"/>
                  <a:gd name="T14" fmla="*/ 13 w 328"/>
                  <a:gd name="T15" fmla="*/ 44 h 328"/>
                  <a:gd name="T16" fmla="*/ 45 w 328"/>
                  <a:gd name="T17" fmla="*/ 123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" h="328">
                    <a:moveTo>
                      <a:pt x="45" y="123"/>
                    </a:moveTo>
                    <a:cubicBezTo>
                      <a:pt x="81" y="138"/>
                      <a:pt x="113" y="160"/>
                      <a:pt x="140" y="187"/>
                    </a:cubicBezTo>
                    <a:cubicBezTo>
                      <a:pt x="168" y="215"/>
                      <a:pt x="189" y="247"/>
                      <a:pt x="205" y="283"/>
                    </a:cubicBezTo>
                    <a:cubicBezTo>
                      <a:pt x="218" y="313"/>
                      <a:pt x="253" y="328"/>
                      <a:pt x="283" y="315"/>
                    </a:cubicBezTo>
                    <a:cubicBezTo>
                      <a:pt x="314" y="302"/>
                      <a:pt x="328" y="267"/>
                      <a:pt x="315" y="236"/>
                    </a:cubicBezTo>
                    <a:cubicBezTo>
                      <a:pt x="294" y="186"/>
                      <a:pt x="264" y="141"/>
                      <a:pt x="225" y="103"/>
                    </a:cubicBezTo>
                    <a:cubicBezTo>
                      <a:pt x="187" y="64"/>
                      <a:pt x="142" y="34"/>
                      <a:pt x="92" y="13"/>
                    </a:cubicBezTo>
                    <a:cubicBezTo>
                      <a:pt x="61" y="0"/>
                      <a:pt x="26" y="14"/>
                      <a:pt x="13" y="44"/>
                    </a:cubicBezTo>
                    <a:cubicBezTo>
                      <a:pt x="0" y="75"/>
                      <a:pt x="14" y="110"/>
                      <a:pt x="45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7"/>
              <p:cNvSpPr>
                <a:spLocks/>
              </p:cNvSpPr>
              <p:nvPr/>
            </p:nvSpPr>
            <p:spPr bwMode="auto">
              <a:xfrm>
                <a:off x="6650070" y="3884160"/>
                <a:ext cx="198438" cy="198438"/>
              </a:xfrm>
              <a:custGeom>
                <a:avLst/>
                <a:gdLst>
                  <a:gd name="T0" fmla="*/ 45 w 456"/>
                  <a:gd name="T1" fmla="*/ 442 h 455"/>
                  <a:gd name="T2" fmla="*/ 123 w 456"/>
                  <a:gd name="T3" fmla="*/ 410 h 455"/>
                  <a:gd name="T4" fmla="*/ 239 w 456"/>
                  <a:gd name="T5" fmla="*/ 239 h 455"/>
                  <a:gd name="T6" fmla="*/ 411 w 456"/>
                  <a:gd name="T7" fmla="*/ 123 h 455"/>
                  <a:gd name="T8" fmla="*/ 443 w 456"/>
                  <a:gd name="T9" fmla="*/ 44 h 455"/>
                  <a:gd name="T10" fmla="*/ 364 w 456"/>
                  <a:gd name="T11" fmla="*/ 12 h 455"/>
                  <a:gd name="T12" fmla="*/ 154 w 456"/>
                  <a:gd name="T13" fmla="*/ 154 h 455"/>
                  <a:gd name="T14" fmla="*/ 13 w 456"/>
                  <a:gd name="T15" fmla="*/ 364 h 455"/>
                  <a:gd name="T16" fmla="*/ 45 w 456"/>
                  <a:gd name="T17" fmla="*/ 442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6" h="455">
                    <a:moveTo>
                      <a:pt x="45" y="442"/>
                    </a:moveTo>
                    <a:cubicBezTo>
                      <a:pt x="75" y="455"/>
                      <a:pt x="110" y="441"/>
                      <a:pt x="123" y="410"/>
                    </a:cubicBezTo>
                    <a:cubicBezTo>
                      <a:pt x="150" y="346"/>
                      <a:pt x="189" y="288"/>
                      <a:pt x="239" y="239"/>
                    </a:cubicBezTo>
                    <a:cubicBezTo>
                      <a:pt x="289" y="189"/>
                      <a:pt x="347" y="150"/>
                      <a:pt x="411" y="123"/>
                    </a:cubicBezTo>
                    <a:cubicBezTo>
                      <a:pt x="441" y="110"/>
                      <a:pt x="456" y="75"/>
                      <a:pt x="443" y="44"/>
                    </a:cubicBezTo>
                    <a:cubicBezTo>
                      <a:pt x="430" y="14"/>
                      <a:pt x="394" y="0"/>
                      <a:pt x="364" y="12"/>
                    </a:cubicBezTo>
                    <a:cubicBezTo>
                      <a:pt x="286" y="46"/>
                      <a:pt x="215" y="93"/>
                      <a:pt x="154" y="154"/>
                    </a:cubicBezTo>
                    <a:cubicBezTo>
                      <a:pt x="94" y="215"/>
                      <a:pt x="46" y="285"/>
                      <a:pt x="13" y="364"/>
                    </a:cubicBezTo>
                    <a:cubicBezTo>
                      <a:pt x="0" y="394"/>
                      <a:pt x="14" y="429"/>
                      <a:pt x="45" y="4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8"/>
              <p:cNvSpPr>
                <a:spLocks/>
              </p:cNvSpPr>
              <p:nvPr/>
            </p:nvSpPr>
            <p:spPr bwMode="auto">
              <a:xfrm>
                <a:off x="6746908" y="3979410"/>
                <a:ext cx="142875" cy="144463"/>
              </a:xfrm>
              <a:custGeom>
                <a:avLst/>
                <a:gdLst>
                  <a:gd name="T0" fmla="*/ 13 w 328"/>
                  <a:gd name="T1" fmla="*/ 236 h 328"/>
                  <a:gd name="T2" fmla="*/ 45 w 328"/>
                  <a:gd name="T3" fmla="*/ 315 h 328"/>
                  <a:gd name="T4" fmla="*/ 123 w 328"/>
                  <a:gd name="T5" fmla="*/ 283 h 328"/>
                  <a:gd name="T6" fmla="*/ 188 w 328"/>
                  <a:gd name="T7" fmla="*/ 187 h 328"/>
                  <a:gd name="T8" fmla="*/ 283 w 328"/>
                  <a:gd name="T9" fmla="*/ 123 h 328"/>
                  <a:gd name="T10" fmla="*/ 315 w 328"/>
                  <a:gd name="T11" fmla="*/ 44 h 328"/>
                  <a:gd name="T12" fmla="*/ 236 w 328"/>
                  <a:gd name="T13" fmla="*/ 13 h 328"/>
                  <a:gd name="T14" fmla="*/ 103 w 328"/>
                  <a:gd name="T15" fmla="*/ 103 h 328"/>
                  <a:gd name="T16" fmla="*/ 13 w 328"/>
                  <a:gd name="T17" fmla="*/ 236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" h="328">
                    <a:moveTo>
                      <a:pt x="13" y="236"/>
                    </a:moveTo>
                    <a:cubicBezTo>
                      <a:pt x="0" y="267"/>
                      <a:pt x="14" y="302"/>
                      <a:pt x="45" y="315"/>
                    </a:cubicBezTo>
                    <a:cubicBezTo>
                      <a:pt x="75" y="328"/>
                      <a:pt x="110" y="313"/>
                      <a:pt x="123" y="283"/>
                    </a:cubicBezTo>
                    <a:cubicBezTo>
                      <a:pt x="139" y="247"/>
                      <a:pt x="160" y="215"/>
                      <a:pt x="188" y="187"/>
                    </a:cubicBezTo>
                    <a:cubicBezTo>
                      <a:pt x="215" y="160"/>
                      <a:pt x="247" y="138"/>
                      <a:pt x="283" y="123"/>
                    </a:cubicBezTo>
                    <a:cubicBezTo>
                      <a:pt x="314" y="110"/>
                      <a:pt x="328" y="75"/>
                      <a:pt x="315" y="44"/>
                    </a:cubicBezTo>
                    <a:cubicBezTo>
                      <a:pt x="302" y="14"/>
                      <a:pt x="267" y="0"/>
                      <a:pt x="236" y="13"/>
                    </a:cubicBezTo>
                    <a:cubicBezTo>
                      <a:pt x="186" y="34"/>
                      <a:pt x="141" y="64"/>
                      <a:pt x="103" y="103"/>
                    </a:cubicBezTo>
                    <a:cubicBezTo>
                      <a:pt x="64" y="141"/>
                      <a:pt x="34" y="186"/>
                      <a:pt x="13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9"/>
              <p:cNvSpPr>
                <a:spLocks/>
              </p:cNvSpPr>
              <p:nvPr/>
            </p:nvSpPr>
            <p:spPr bwMode="auto">
              <a:xfrm>
                <a:off x="6973920" y="3599998"/>
                <a:ext cx="261938" cy="423863"/>
              </a:xfrm>
              <a:custGeom>
                <a:avLst/>
                <a:gdLst>
                  <a:gd name="T0" fmla="*/ 300 w 600"/>
                  <a:gd name="T1" fmla="*/ 967 h 967"/>
                  <a:gd name="T2" fmla="*/ 600 w 600"/>
                  <a:gd name="T3" fmla="*/ 667 h 967"/>
                  <a:gd name="T4" fmla="*/ 575 w 600"/>
                  <a:gd name="T5" fmla="*/ 547 h 967"/>
                  <a:gd name="T6" fmla="*/ 355 w 600"/>
                  <a:gd name="T7" fmla="*/ 43 h 967"/>
                  <a:gd name="T8" fmla="*/ 245 w 600"/>
                  <a:gd name="T9" fmla="*/ 43 h 967"/>
                  <a:gd name="T10" fmla="*/ 25 w 600"/>
                  <a:gd name="T11" fmla="*/ 547 h 967"/>
                  <a:gd name="T12" fmla="*/ 0 w 600"/>
                  <a:gd name="T13" fmla="*/ 667 h 967"/>
                  <a:gd name="T14" fmla="*/ 300 w 600"/>
                  <a:gd name="T15" fmla="*/ 967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0" h="967">
                    <a:moveTo>
                      <a:pt x="300" y="967"/>
                    </a:moveTo>
                    <a:cubicBezTo>
                      <a:pt x="465" y="967"/>
                      <a:pt x="600" y="833"/>
                      <a:pt x="600" y="667"/>
                    </a:cubicBezTo>
                    <a:cubicBezTo>
                      <a:pt x="600" y="626"/>
                      <a:pt x="591" y="585"/>
                      <a:pt x="575" y="547"/>
                    </a:cubicBezTo>
                    <a:cubicBezTo>
                      <a:pt x="355" y="43"/>
                      <a:pt x="355" y="43"/>
                      <a:pt x="355" y="43"/>
                    </a:cubicBezTo>
                    <a:cubicBezTo>
                      <a:pt x="336" y="0"/>
                      <a:pt x="264" y="0"/>
                      <a:pt x="245" y="43"/>
                    </a:cubicBezTo>
                    <a:cubicBezTo>
                      <a:pt x="25" y="547"/>
                      <a:pt x="25" y="547"/>
                      <a:pt x="25" y="547"/>
                    </a:cubicBezTo>
                    <a:cubicBezTo>
                      <a:pt x="8" y="585"/>
                      <a:pt x="0" y="626"/>
                      <a:pt x="0" y="667"/>
                    </a:cubicBezTo>
                    <a:cubicBezTo>
                      <a:pt x="0" y="833"/>
                      <a:pt x="134" y="967"/>
                      <a:pt x="300" y="9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10"/>
              <p:cNvSpPr>
                <a:spLocks/>
              </p:cNvSpPr>
              <p:nvPr/>
            </p:nvSpPr>
            <p:spPr bwMode="auto">
              <a:xfrm>
                <a:off x="6653245" y="4181023"/>
                <a:ext cx="895350" cy="157163"/>
              </a:xfrm>
              <a:custGeom>
                <a:avLst/>
                <a:gdLst>
                  <a:gd name="T0" fmla="*/ 1988 w 2048"/>
                  <a:gd name="T1" fmla="*/ 240 h 360"/>
                  <a:gd name="T2" fmla="*/ 1850 w 2048"/>
                  <a:gd name="T3" fmla="*/ 240 h 360"/>
                  <a:gd name="T4" fmla="*/ 1780 w 2048"/>
                  <a:gd name="T5" fmla="*/ 100 h 360"/>
                  <a:gd name="T6" fmla="*/ 1619 w 2048"/>
                  <a:gd name="T7" fmla="*/ 0 h 360"/>
                  <a:gd name="T8" fmla="*/ 447 w 2048"/>
                  <a:gd name="T9" fmla="*/ 0 h 360"/>
                  <a:gd name="T10" fmla="*/ 286 w 2048"/>
                  <a:gd name="T11" fmla="*/ 100 h 360"/>
                  <a:gd name="T12" fmla="*/ 216 w 2048"/>
                  <a:gd name="T13" fmla="*/ 240 h 360"/>
                  <a:gd name="T14" fmla="*/ 60 w 2048"/>
                  <a:gd name="T15" fmla="*/ 240 h 360"/>
                  <a:gd name="T16" fmla="*/ 0 w 2048"/>
                  <a:gd name="T17" fmla="*/ 300 h 360"/>
                  <a:gd name="T18" fmla="*/ 60 w 2048"/>
                  <a:gd name="T19" fmla="*/ 360 h 360"/>
                  <a:gd name="T20" fmla="*/ 1988 w 2048"/>
                  <a:gd name="T21" fmla="*/ 360 h 360"/>
                  <a:gd name="T22" fmla="*/ 2048 w 2048"/>
                  <a:gd name="T23" fmla="*/ 300 h 360"/>
                  <a:gd name="T24" fmla="*/ 1988 w 2048"/>
                  <a:gd name="T25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48" h="360">
                    <a:moveTo>
                      <a:pt x="1988" y="240"/>
                    </a:moveTo>
                    <a:cubicBezTo>
                      <a:pt x="1850" y="240"/>
                      <a:pt x="1850" y="240"/>
                      <a:pt x="1850" y="240"/>
                    </a:cubicBezTo>
                    <a:cubicBezTo>
                      <a:pt x="1780" y="100"/>
                      <a:pt x="1780" y="100"/>
                      <a:pt x="1780" y="100"/>
                    </a:cubicBezTo>
                    <a:cubicBezTo>
                      <a:pt x="1749" y="39"/>
                      <a:pt x="1687" y="0"/>
                      <a:pt x="1619" y="0"/>
                    </a:cubicBezTo>
                    <a:cubicBezTo>
                      <a:pt x="447" y="0"/>
                      <a:pt x="447" y="0"/>
                      <a:pt x="447" y="0"/>
                    </a:cubicBezTo>
                    <a:cubicBezTo>
                      <a:pt x="378" y="0"/>
                      <a:pt x="317" y="39"/>
                      <a:pt x="286" y="100"/>
                    </a:cubicBezTo>
                    <a:cubicBezTo>
                      <a:pt x="216" y="240"/>
                      <a:pt x="216" y="240"/>
                      <a:pt x="216" y="240"/>
                    </a:cubicBezTo>
                    <a:cubicBezTo>
                      <a:pt x="60" y="240"/>
                      <a:pt x="60" y="240"/>
                      <a:pt x="60" y="240"/>
                    </a:cubicBezTo>
                    <a:cubicBezTo>
                      <a:pt x="27" y="240"/>
                      <a:pt x="0" y="267"/>
                      <a:pt x="0" y="300"/>
                    </a:cubicBezTo>
                    <a:cubicBezTo>
                      <a:pt x="0" y="334"/>
                      <a:pt x="27" y="360"/>
                      <a:pt x="60" y="360"/>
                    </a:cubicBezTo>
                    <a:cubicBezTo>
                      <a:pt x="1988" y="360"/>
                      <a:pt x="1988" y="360"/>
                      <a:pt x="1988" y="360"/>
                    </a:cubicBezTo>
                    <a:cubicBezTo>
                      <a:pt x="2021" y="360"/>
                      <a:pt x="2048" y="334"/>
                      <a:pt x="2048" y="300"/>
                    </a:cubicBezTo>
                    <a:cubicBezTo>
                      <a:pt x="2048" y="267"/>
                      <a:pt x="2021" y="240"/>
                      <a:pt x="1988" y="2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11"/>
              <p:cNvSpPr>
                <a:spLocks/>
              </p:cNvSpPr>
              <p:nvPr/>
            </p:nvSpPr>
            <p:spPr bwMode="auto">
              <a:xfrm>
                <a:off x="6846920" y="4076248"/>
                <a:ext cx="514350" cy="52388"/>
              </a:xfrm>
              <a:custGeom>
                <a:avLst/>
                <a:gdLst>
                  <a:gd name="T0" fmla="*/ 0 w 1178"/>
                  <a:gd name="T1" fmla="*/ 120 h 120"/>
                  <a:gd name="T2" fmla="*/ 1178 w 1178"/>
                  <a:gd name="T3" fmla="*/ 120 h 120"/>
                  <a:gd name="T4" fmla="*/ 1009 w 1178"/>
                  <a:gd name="T5" fmla="*/ 0 h 120"/>
                  <a:gd name="T6" fmla="*/ 169 w 1178"/>
                  <a:gd name="T7" fmla="*/ 0 h 120"/>
                  <a:gd name="T8" fmla="*/ 0 w 1178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8" h="120">
                    <a:moveTo>
                      <a:pt x="0" y="120"/>
                    </a:moveTo>
                    <a:cubicBezTo>
                      <a:pt x="1178" y="120"/>
                      <a:pt x="1178" y="120"/>
                      <a:pt x="1178" y="120"/>
                    </a:cubicBezTo>
                    <a:cubicBezTo>
                      <a:pt x="1153" y="51"/>
                      <a:pt x="1087" y="0"/>
                      <a:pt x="1009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91" y="0"/>
                      <a:pt x="25" y="51"/>
                      <a:pt x="0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3" name="组合 162"/>
            <p:cNvGrpSpPr/>
            <p:nvPr/>
          </p:nvGrpSpPr>
          <p:grpSpPr>
            <a:xfrm>
              <a:off x="4458355" y="5027705"/>
              <a:ext cx="422513" cy="208926"/>
              <a:chOff x="4559300" y="819150"/>
              <a:chExt cx="6045200" cy="2989263"/>
            </a:xfrm>
            <a:solidFill>
              <a:schemeClr val="bg1"/>
            </a:solidFill>
          </p:grpSpPr>
          <p:sp>
            <p:nvSpPr>
              <p:cNvPr id="223" name="Oval 15"/>
              <p:cNvSpPr>
                <a:spLocks noChangeArrowheads="1"/>
              </p:cNvSpPr>
              <p:nvPr/>
            </p:nvSpPr>
            <p:spPr bwMode="auto">
              <a:xfrm>
                <a:off x="5381625" y="2979738"/>
                <a:ext cx="279400" cy="274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16"/>
              <p:cNvSpPr>
                <a:spLocks noEditPoints="1"/>
              </p:cNvSpPr>
              <p:nvPr/>
            </p:nvSpPr>
            <p:spPr bwMode="auto">
              <a:xfrm>
                <a:off x="4559300" y="2430463"/>
                <a:ext cx="6045200" cy="1377950"/>
              </a:xfrm>
              <a:custGeom>
                <a:avLst/>
                <a:gdLst>
                  <a:gd name="T0" fmla="*/ 110 w 1609"/>
                  <a:gd name="T1" fmla="*/ 366 h 366"/>
                  <a:gd name="T2" fmla="*/ 1499 w 1609"/>
                  <a:gd name="T3" fmla="*/ 366 h 366"/>
                  <a:gd name="T4" fmla="*/ 1609 w 1609"/>
                  <a:gd name="T5" fmla="*/ 256 h 366"/>
                  <a:gd name="T6" fmla="*/ 1609 w 1609"/>
                  <a:gd name="T7" fmla="*/ 110 h 366"/>
                  <a:gd name="T8" fmla="*/ 1499 w 1609"/>
                  <a:gd name="T9" fmla="*/ 0 h 366"/>
                  <a:gd name="T10" fmla="*/ 110 w 1609"/>
                  <a:gd name="T11" fmla="*/ 0 h 366"/>
                  <a:gd name="T12" fmla="*/ 0 w 1609"/>
                  <a:gd name="T13" fmla="*/ 110 h 366"/>
                  <a:gd name="T14" fmla="*/ 0 w 1609"/>
                  <a:gd name="T15" fmla="*/ 256 h 366"/>
                  <a:gd name="T16" fmla="*/ 110 w 1609"/>
                  <a:gd name="T17" fmla="*/ 366 h 366"/>
                  <a:gd name="T18" fmla="*/ 1390 w 1609"/>
                  <a:gd name="T19" fmla="*/ 146 h 366"/>
                  <a:gd name="T20" fmla="*/ 1463 w 1609"/>
                  <a:gd name="T21" fmla="*/ 146 h 366"/>
                  <a:gd name="T22" fmla="*/ 1499 w 1609"/>
                  <a:gd name="T23" fmla="*/ 183 h 366"/>
                  <a:gd name="T24" fmla="*/ 1463 w 1609"/>
                  <a:gd name="T25" fmla="*/ 219 h 366"/>
                  <a:gd name="T26" fmla="*/ 1390 w 1609"/>
                  <a:gd name="T27" fmla="*/ 219 h 366"/>
                  <a:gd name="T28" fmla="*/ 1353 w 1609"/>
                  <a:gd name="T29" fmla="*/ 183 h 366"/>
                  <a:gd name="T30" fmla="*/ 1390 w 1609"/>
                  <a:gd name="T31" fmla="*/ 146 h 366"/>
                  <a:gd name="T32" fmla="*/ 1170 w 1609"/>
                  <a:gd name="T33" fmla="*/ 146 h 366"/>
                  <a:gd name="T34" fmla="*/ 1243 w 1609"/>
                  <a:gd name="T35" fmla="*/ 146 h 366"/>
                  <a:gd name="T36" fmla="*/ 1280 w 1609"/>
                  <a:gd name="T37" fmla="*/ 183 h 366"/>
                  <a:gd name="T38" fmla="*/ 1243 w 1609"/>
                  <a:gd name="T39" fmla="*/ 219 h 366"/>
                  <a:gd name="T40" fmla="*/ 1170 w 1609"/>
                  <a:gd name="T41" fmla="*/ 219 h 366"/>
                  <a:gd name="T42" fmla="*/ 1134 w 1609"/>
                  <a:gd name="T43" fmla="*/ 183 h 366"/>
                  <a:gd name="T44" fmla="*/ 1170 w 1609"/>
                  <a:gd name="T45" fmla="*/ 146 h 366"/>
                  <a:gd name="T46" fmla="*/ 256 w 1609"/>
                  <a:gd name="T47" fmla="*/ 73 h 366"/>
                  <a:gd name="T48" fmla="*/ 366 w 1609"/>
                  <a:gd name="T49" fmla="*/ 183 h 366"/>
                  <a:gd name="T50" fmla="*/ 256 w 1609"/>
                  <a:gd name="T51" fmla="*/ 293 h 366"/>
                  <a:gd name="T52" fmla="*/ 146 w 1609"/>
                  <a:gd name="T53" fmla="*/ 183 h 366"/>
                  <a:gd name="T54" fmla="*/ 256 w 1609"/>
                  <a:gd name="T55" fmla="*/ 73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09" h="366">
                    <a:moveTo>
                      <a:pt x="110" y="366"/>
                    </a:moveTo>
                    <a:cubicBezTo>
                      <a:pt x="1499" y="366"/>
                      <a:pt x="1499" y="366"/>
                      <a:pt x="1499" y="366"/>
                    </a:cubicBezTo>
                    <a:cubicBezTo>
                      <a:pt x="1560" y="366"/>
                      <a:pt x="1609" y="317"/>
                      <a:pt x="1609" y="256"/>
                    </a:cubicBezTo>
                    <a:cubicBezTo>
                      <a:pt x="1609" y="110"/>
                      <a:pt x="1609" y="110"/>
                      <a:pt x="1609" y="110"/>
                    </a:cubicBezTo>
                    <a:cubicBezTo>
                      <a:pt x="1609" y="49"/>
                      <a:pt x="1560" y="0"/>
                      <a:pt x="1499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49" y="0"/>
                      <a:pt x="0" y="49"/>
                      <a:pt x="0" y="110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0" y="317"/>
                      <a:pt x="49" y="366"/>
                      <a:pt x="110" y="366"/>
                    </a:cubicBezTo>
                    <a:close/>
                    <a:moveTo>
                      <a:pt x="1390" y="146"/>
                    </a:moveTo>
                    <a:cubicBezTo>
                      <a:pt x="1463" y="146"/>
                      <a:pt x="1463" y="146"/>
                      <a:pt x="1463" y="146"/>
                    </a:cubicBezTo>
                    <a:cubicBezTo>
                      <a:pt x="1483" y="146"/>
                      <a:pt x="1499" y="163"/>
                      <a:pt x="1499" y="183"/>
                    </a:cubicBezTo>
                    <a:cubicBezTo>
                      <a:pt x="1499" y="203"/>
                      <a:pt x="1483" y="219"/>
                      <a:pt x="1463" y="219"/>
                    </a:cubicBezTo>
                    <a:cubicBezTo>
                      <a:pt x="1390" y="219"/>
                      <a:pt x="1390" y="219"/>
                      <a:pt x="1390" y="219"/>
                    </a:cubicBezTo>
                    <a:cubicBezTo>
                      <a:pt x="1370" y="219"/>
                      <a:pt x="1353" y="203"/>
                      <a:pt x="1353" y="183"/>
                    </a:cubicBezTo>
                    <a:cubicBezTo>
                      <a:pt x="1353" y="163"/>
                      <a:pt x="1370" y="146"/>
                      <a:pt x="1390" y="146"/>
                    </a:cubicBezTo>
                    <a:close/>
                    <a:moveTo>
                      <a:pt x="1170" y="146"/>
                    </a:moveTo>
                    <a:cubicBezTo>
                      <a:pt x="1243" y="146"/>
                      <a:pt x="1243" y="146"/>
                      <a:pt x="1243" y="146"/>
                    </a:cubicBezTo>
                    <a:cubicBezTo>
                      <a:pt x="1264" y="146"/>
                      <a:pt x="1280" y="163"/>
                      <a:pt x="1280" y="183"/>
                    </a:cubicBezTo>
                    <a:cubicBezTo>
                      <a:pt x="1280" y="203"/>
                      <a:pt x="1264" y="219"/>
                      <a:pt x="1243" y="219"/>
                    </a:cubicBezTo>
                    <a:cubicBezTo>
                      <a:pt x="1170" y="219"/>
                      <a:pt x="1170" y="219"/>
                      <a:pt x="1170" y="219"/>
                    </a:cubicBezTo>
                    <a:cubicBezTo>
                      <a:pt x="1150" y="219"/>
                      <a:pt x="1134" y="203"/>
                      <a:pt x="1134" y="183"/>
                    </a:cubicBezTo>
                    <a:cubicBezTo>
                      <a:pt x="1134" y="163"/>
                      <a:pt x="1150" y="146"/>
                      <a:pt x="1170" y="146"/>
                    </a:cubicBezTo>
                    <a:close/>
                    <a:moveTo>
                      <a:pt x="256" y="73"/>
                    </a:moveTo>
                    <a:cubicBezTo>
                      <a:pt x="317" y="73"/>
                      <a:pt x="366" y="122"/>
                      <a:pt x="366" y="183"/>
                    </a:cubicBezTo>
                    <a:cubicBezTo>
                      <a:pt x="366" y="243"/>
                      <a:pt x="317" y="293"/>
                      <a:pt x="256" y="293"/>
                    </a:cubicBezTo>
                    <a:cubicBezTo>
                      <a:pt x="195" y="293"/>
                      <a:pt x="146" y="243"/>
                      <a:pt x="146" y="183"/>
                    </a:cubicBezTo>
                    <a:cubicBezTo>
                      <a:pt x="146" y="122"/>
                      <a:pt x="195" y="73"/>
                      <a:pt x="25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Oval 17"/>
              <p:cNvSpPr>
                <a:spLocks noChangeArrowheads="1"/>
              </p:cNvSpPr>
              <p:nvPr/>
            </p:nvSpPr>
            <p:spPr bwMode="auto">
              <a:xfrm>
                <a:off x="5381625" y="1368425"/>
                <a:ext cx="279400" cy="2746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18"/>
              <p:cNvSpPr>
                <a:spLocks noEditPoints="1"/>
              </p:cNvSpPr>
              <p:nvPr/>
            </p:nvSpPr>
            <p:spPr bwMode="auto">
              <a:xfrm>
                <a:off x="4559300" y="819150"/>
                <a:ext cx="6045200" cy="1377950"/>
              </a:xfrm>
              <a:custGeom>
                <a:avLst/>
                <a:gdLst>
                  <a:gd name="T0" fmla="*/ 110 w 1609"/>
                  <a:gd name="T1" fmla="*/ 366 h 366"/>
                  <a:gd name="T2" fmla="*/ 1499 w 1609"/>
                  <a:gd name="T3" fmla="*/ 366 h 366"/>
                  <a:gd name="T4" fmla="*/ 1609 w 1609"/>
                  <a:gd name="T5" fmla="*/ 256 h 366"/>
                  <a:gd name="T6" fmla="*/ 1609 w 1609"/>
                  <a:gd name="T7" fmla="*/ 110 h 366"/>
                  <a:gd name="T8" fmla="*/ 1499 w 1609"/>
                  <a:gd name="T9" fmla="*/ 0 h 366"/>
                  <a:gd name="T10" fmla="*/ 110 w 1609"/>
                  <a:gd name="T11" fmla="*/ 0 h 366"/>
                  <a:gd name="T12" fmla="*/ 0 w 1609"/>
                  <a:gd name="T13" fmla="*/ 110 h 366"/>
                  <a:gd name="T14" fmla="*/ 0 w 1609"/>
                  <a:gd name="T15" fmla="*/ 256 h 366"/>
                  <a:gd name="T16" fmla="*/ 110 w 1609"/>
                  <a:gd name="T17" fmla="*/ 366 h 366"/>
                  <a:gd name="T18" fmla="*/ 1390 w 1609"/>
                  <a:gd name="T19" fmla="*/ 146 h 366"/>
                  <a:gd name="T20" fmla="*/ 1463 w 1609"/>
                  <a:gd name="T21" fmla="*/ 146 h 366"/>
                  <a:gd name="T22" fmla="*/ 1499 w 1609"/>
                  <a:gd name="T23" fmla="*/ 183 h 366"/>
                  <a:gd name="T24" fmla="*/ 1463 w 1609"/>
                  <a:gd name="T25" fmla="*/ 219 h 366"/>
                  <a:gd name="T26" fmla="*/ 1390 w 1609"/>
                  <a:gd name="T27" fmla="*/ 219 h 366"/>
                  <a:gd name="T28" fmla="*/ 1353 w 1609"/>
                  <a:gd name="T29" fmla="*/ 183 h 366"/>
                  <a:gd name="T30" fmla="*/ 1390 w 1609"/>
                  <a:gd name="T31" fmla="*/ 146 h 366"/>
                  <a:gd name="T32" fmla="*/ 1170 w 1609"/>
                  <a:gd name="T33" fmla="*/ 146 h 366"/>
                  <a:gd name="T34" fmla="*/ 1243 w 1609"/>
                  <a:gd name="T35" fmla="*/ 146 h 366"/>
                  <a:gd name="T36" fmla="*/ 1280 w 1609"/>
                  <a:gd name="T37" fmla="*/ 183 h 366"/>
                  <a:gd name="T38" fmla="*/ 1243 w 1609"/>
                  <a:gd name="T39" fmla="*/ 219 h 366"/>
                  <a:gd name="T40" fmla="*/ 1170 w 1609"/>
                  <a:gd name="T41" fmla="*/ 219 h 366"/>
                  <a:gd name="T42" fmla="*/ 1134 w 1609"/>
                  <a:gd name="T43" fmla="*/ 183 h 366"/>
                  <a:gd name="T44" fmla="*/ 1170 w 1609"/>
                  <a:gd name="T45" fmla="*/ 146 h 366"/>
                  <a:gd name="T46" fmla="*/ 256 w 1609"/>
                  <a:gd name="T47" fmla="*/ 73 h 366"/>
                  <a:gd name="T48" fmla="*/ 366 w 1609"/>
                  <a:gd name="T49" fmla="*/ 183 h 366"/>
                  <a:gd name="T50" fmla="*/ 256 w 1609"/>
                  <a:gd name="T51" fmla="*/ 293 h 366"/>
                  <a:gd name="T52" fmla="*/ 146 w 1609"/>
                  <a:gd name="T53" fmla="*/ 183 h 366"/>
                  <a:gd name="T54" fmla="*/ 256 w 1609"/>
                  <a:gd name="T55" fmla="*/ 73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09" h="366">
                    <a:moveTo>
                      <a:pt x="110" y="366"/>
                    </a:moveTo>
                    <a:cubicBezTo>
                      <a:pt x="1499" y="366"/>
                      <a:pt x="1499" y="366"/>
                      <a:pt x="1499" y="366"/>
                    </a:cubicBezTo>
                    <a:cubicBezTo>
                      <a:pt x="1560" y="366"/>
                      <a:pt x="1609" y="317"/>
                      <a:pt x="1609" y="256"/>
                    </a:cubicBezTo>
                    <a:cubicBezTo>
                      <a:pt x="1609" y="110"/>
                      <a:pt x="1609" y="110"/>
                      <a:pt x="1609" y="110"/>
                    </a:cubicBezTo>
                    <a:cubicBezTo>
                      <a:pt x="1609" y="49"/>
                      <a:pt x="1560" y="0"/>
                      <a:pt x="1499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49" y="0"/>
                      <a:pt x="0" y="49"/>
                      <a:pt x="0" y="110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0" y="317"/>
                      <a:pt x="49" y="366"/>
                      <a:pt x="110" y="366"/>
                    </a:cubicBezTo>
                    <a:close/>
                    <a:moveTo>
                      <a:pt x="1390" y="146"/>
                    </a:moveTo>
                    <a:cubicBezTo>
                      <a:pt x="1463" y="146"/>
                      <a:pt x="1463" y="146"/>
                      <a:pt x="1463" y="146"/>
                    </a:cubicBezTo>
                    <a:cubicBezTo>
                      <a:pt x="1483" y="146"/>
                      <a:pt x="1499" y="163"/>
                      <a:pt x="1499" y="183"/>
                    </a:cubicBezTo>
                    <a:cubicBezTo>
                      <a:pt x="1499" y="203"/>
                      <a:pt x="1483" y="219"/>
                      <a:pt x="1463" y="219"/>
                    </a:cubicBezTo>
                    <a:cubicBezTo>
                      <a:pt x="1390" y="219"/>
                      <a:pt x="1390" y="219"/>
                      <a:pt x="1390" y="219"/>
                    </a:cubicBezTo>
                    <a:cubicBezTo>
                      <a:pt x="1370" y="219"/>
                      <a:pt x="1353" y="203"/>
                      <a:pt x="1353" y="183"/>
                    </a:cubicBezTo>
                    <a:cubicBezTo>
                      <a:pt x="1353" y="163"/>
                      <a:pt x="1370" y="146"/>
                      <a:pt x="1390" y="146"/>
                    </a:cubicBezTo>
                    <a:close/>
                    <a:moveTo>
                      <a:pt x="1170" y="146"/>
                    </a:moveTo>
                    <a:cubicBezTo>
                      <a:pt x="1243" y="146"/>
                      <a:pt x="1243" y="146"/>
                      <a:pt x="1243" y="146"/>
                    </a:cubicBezTo>
                    <a:cubicBezTo>
                      <a:pt x="1264" y="146"/>
                      <a:pt x="1280" y="163"/>
                      <a:pt x="1280" y="183"/>
                    </a:cubicBezTo>
                    <a:cubicBezTo>
                      <a:pt x="1280" y="203"/>
                      <a:pt x="1264" y="219"/>
                      <a:pt x="1243" y="219"/>
                    </a:cubicBezTo>
                    <a:cubicBezTo>
                      <a:pt x="1170" y="219"/>
                      <a:pt x="1170" y="219"/>
                      <a:pt x="1170" y="219"/>
                    </a:cubicBezTo>
                    <a:cubicBezTo>
                      <a:pt x="1150" y="219"/>
                      <a:pt x="1134" y="203"/>
                      <a:pt x="1134" y="183"/>
                    </a:cubicBezTo>
                    <a:cubicBezTo>
                      <a:pt x="1134" y="163"/>
                      <a:pt x="1150" y="146"/>
                      <a:pt x="1170" y="146"/>
                    </a:cubicBezTo>
                    <a:close/>
                    <a:moveTo>
                      <a:pt x="256" y="73"/>
                    </a:moveTo>
                    <a:cubicBezTo>
                      <a:pt x="317" y="73"/>
                      <a:pt x="366" y="122"/>
                      <a:pt x="366" y="183"/>
                    </a:cubicBezTo>
                    <a:cubicBezTo>
                      <a:pt x="366" y="243"/>
                      <a:pt x="317" y="293"/>
                      <a:pt x="256" y="293"/>
                    </a:cubicBezTo>
                    <a:cubicBezTo>
                      <a:pt x="195" y="293"/>
                      <a:pt x="146" y="243"/>
                      <a:pt x="146" y="183"/>
                    </a:cubicBezTo>
                    <a:cubicBezTo>
                      <a:pt x="146" y="122"/>
                      <a:pt x="195" y="73"/>
                      <a:pt x="256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>
              <a:off x="5606836" y="5536861"/>
              <a:ext cx="498582" cy="498582"/>
              <a:chOff x="5506485" y="2470597"/>
              <a:chExt cx="720000" cy="720000"/>
            </a:xfrm>
          </p:grpSpPr>
          <p:sp>
            <p:nvSpPr>
              <p:cNvPr id="217" name="椭圆 216"/>
              <p:cNvSpPr>
                <a:spLocks noChangeAspect="1"/>
              </p:cNvSpPr>
              <p:nvPr/>
            </p:nvSpPr>
            <p:spPr>
              <a:xfrm>
                <a:off x="5506485" y="2470597"/>
                <a:ext cx="720000" cy="720000"/>
              </a:xfrm>
              <a:prstGeom prst="ellipse">
                <a:avLst/>
              </a:prstGeom>
              <a:solidFill>
                <a:srgbClr val="2AA9E7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18" name="组合 217"/>
              <p:cNvGrpSpPr>
                <a:grpSpLocks noChangeAspect="1"/>
              </p:cNvGrpSpPr>
              <p:nvPr/>
            </p:nvGrpSpPr>
            <p:grpSpPr>
              <a:xfrm>
                <a:off x="5650485" y="2628071"/>
                <a:ext cx="432000" cy="405052"/>
                <a:chOff x="7285038" y="2751138"/>
                <a:chExt cx="814387" cy="763587"/>
              </a:xfrm>
              <a:solidFill>
                <a:schemeClr val="bg1"/>
              </a:solidFill>
            </p:grpSpPr>
            <p:sp>
              <p:nvSpPr>
                <p:cNvPr id="219" name="Freeform 22"/>
                <p:cNvSpPr>
                  <a:spLocks/>
                </p:cNvSpPr>
                <p:nvPr/>
              </p:nvSpPr>
              <p:spPr bwMode="auto">
                <a:xfrm>
                  <a:off x="7285038" y="2751138"/>
                  <a:ext cx="587375" cy="763587"/>
                </a:xfrm>
                <a:custGeom>
                  <a:avLst/>
                  <a:gdLst>
                    <a:gd name="T0" fmla="*/ 1375 w 1479"/>
                    <a:gd name="T1" fmla="*/ 480 h 1924"/>
                    <a:gd name="T2" fmla="*/ 1255 w 1479"/>
                    <a:gd name="T3" fmla="*/ 480 h 1924"/>
                    <a:gd name="T4" fmla="*/ 1255 w 1479"/>
                    <a:gd name="T5" fmla="*/ 240 h 1924"/>
                    <a:gd name="T6" fmla="*/ 1084 w 1479"/>
                    <a:gd name="T7" fmla="*/ 240 h 1924"/>
                    <a:gd name="T8" fmla="*/ 1084 w 1479"/>
                    <a:gd name="T9" fmla="*/ 120 h 1924"/>
                    <a:gd name="T10" fmla="*/ 1479 w 1479"/>
                    <a:gd name="T11" fmla="*/ 120 h 1924"/>
                    <a:gd name="T12" fmla="*/ 1479 w 1479"/>
                    <a:gd name="T13" fmla="*/ 0 h 1924"/>
                    <a:gd name="T14" fmla="*/ 569 w 1479"/>
                    <a:gd name="T15" fmla="*/ 0 h 1924"/>
                    <a:gd name="T16" fmla="*/ 569 w 1479"/>
                    <a:gd name="T17" fmla="*/ 120 h 1924"/>
                    <a:gd name="T18" fmla="*/ 964 w 1479"/>
                    <a:gd name="T19" fmla="*/ 120 h 1924"/>
                    <a:gd name="T20" fmla="*/ 964 w 1479"/>
                    <a:gd name="T21" fmla="*/ 240 h 1924"/>
                    <a:gd name="T22" fmla="*/ 793 w 1479"/>
                    <a:gd name="T23" fmla="*/ 240 h 1924"/>
                    <a:gd name="T24" fmla="*/ 793 w 1479"/>
                    <a:gd name="T25" fmla="*/ 480 h 1924"/>
                    <a:gd name="T26" fmla="*/ 647 w 1479"/>
                    <a:gd name="T27" fmla="*/ 480 h 1924"/>
                    <a:gd name="T28" fmla="*/ 0 w 1479"/>
                    <a:gd name="T29" fmla="*/ 1127 h 1924"/>
                    <a:gd name="T30" fmla="*/ 0 w 1479"/>
                    <a:gd name="T31" fmla="*/ 1924 h 1924"/>
                    <a:gd name="T32" fmla="*/ 540 w 1479"/>
                    <a:gd name="T33" fmla="*/ 1924 h 1924"/>
                    <a:gd name="T34" fmla="*/ 540 w 1479"/>
                    <a:gd name="T35" fmla="*/ 1127 h 1924"/>
                    <a:gd name="T36" fmla="*/ 647 w 1479"/>
                    <a:gd name="T37" fmla="*/ 1020 h 1924"/>
                    <a:gd name="T38" fmla="*/ 964 w 1479"/>
                    <a:gd name="T39" fmla="*/ 1020 h 1924"/>
                    <a:gd name="T40" fmla="*/ 964 w 1479"/>
                    <a:gd name="T41" fmla="*/ 750 h 1924"/>
                    <a:gd name="T42" fmla="*/ 1084 w 1479"/>
                    <a:gd name="T43" fmla="*/ 750 h 1924"/>
                    <a:gd name="T44" fmla="*/ 1084 w 1479"/>
                    <a:gd name="T45" fmla="*/ 1020 h 1924"/>
                    <a:gd name="T46" fmla="*/ 1375 w 1479"/>
                    <a:gd name="T47" fmla="*/ 1020 h 1924"/>
                    <a:gd name="T48" fmla="*/ 1375 w 1479"/>
                    <a:gd name="T49" fmla="*/ 480 h 19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479" h="1924">
                      <a:moveTo>
                        <a:pt x="1375" y="480"/>
                      </a:moveTo>
                      <a:cubicBezTo>
                        <a:pt x="1255" y="480"/>
                        <a:pt x="1255" y="480"/>
                        <a:pt x="1255" y="480"/>
                      </a:cubicBezTo>
                      <a:cubicBezTo>
                        <a:pt x="1255" y="240"/>
                        <a:pt x="1255" y="240"/>
                        <a:pt x="1255" y="240"/>
                      </a:cubicBezTo>
                      <a:cubicBezTo>
                        <a:pt x="1084" y="240"/>
                        <a:pt x="1084" y="240"/>
                        <a:pt x="1084" y="240"/>
                      </a:cubicBezTo>
                      <a:cubicBezTo>
                        <a:pt x="1084" y="120"/>
                        <a:pt x="1084" y="120"/>
                        <a:pt x="1084" y="120"/>
                      </a:cubicBezTo>
                      <a:cubicBezTo>
                        <a:pt x="1479" y="120"/>
                        <a:pt x="1479" y="120"/>
                        <a:pt x="1479" y="120"/>
                      </a:cubicBezTo>
                      <a:cubicBezTo>
                        <a:pt x="1479" y="0"/>
                        <a:pt x="1479" y="0"/>
                        <a:pt x="1479" y="0"/>
                      </a:cubicBezTo>
                      <a:cubicBezTo>
                        <a:pt x="569" y="0"/>
                        <a:pt x="569" y="0"/>
                        <a:pt x="569" y="0"/>
                      </a:cubicBezTo>
                      <a:cubicBezTo>
                        <a:pt x="569" y="120"/>
                        <a:pt x="569" y="120"/>
                        <a:pt x="569" y="120"/>
                      </a:cubicBezTo>
                      <a:cubicBezTo>
                        <a:pt x="964" y="120"/>
                        <a:pt x="964" y="120"/>
                        <a:pt x="964" y="120"/>
                      </a:cubicBezTo>
                      <a:cubicBezTo>
                        <a:pt x="964" y="240"/>
                        <a:pt x="964" y="240"/>
                        <a:pt x="964" y="240"/>
                      </a:cubicBezTo>
                      <a:cubicBezTo>
                        <a:pt x="793" y="240"/>
                        <a:pt x="793" y="240"/>
                        <a:pt x="793" y="240"/>
                      </a:cubicBezTo>
                      <a:cubicBezTo>
                        <a:pt x="793" y="480"/>
                        <a:pt x="793" y="480"/>
                        <a:pt x="793" y="480"/>
                      </a:cubicBezTo>
                      <a:cubicBezTo>
                        <a:pt x="647" y="480"/>
                        <a:pt x="647" y="480"/>
                        <a:pt x="647" y="480"/>
                      </a:cubicBezTo>
                      <a:cubicBezTo>
                        <a:pt x="290" y="480"/>
                        <a:pt x="0" y="771"/>
                        <a:pt x="0" y="1127"/>
                      </a:cubicBezTo>
                      <a:cubicBezTo>
                        <a:pt x="0" y="1924"/>
                        <a:pt x="0" y="1924"/>
                        <a:pt x="0" y="1924"/>
                      </a:cubicBezTo>
                      <a:cubicBezTo>
                        <a:pt x="540" y="1924"/>
                        <a:pt x="540" y="1924"/>
                        <a:pt x="540" y="1924"/>
                      </a:cubicBezTo>
                      <a:cubicBezTo>
                        <a:pt x="540" y="1127"/>
                        <a:pt x="540" y="1127"/>
                        <a:pt x="540" y="1127"/>
                      </a:cubicBezTo>
                      <a:cubicBezTo>
                        <a:pt x="540" y="1068"/>
                        <a:pt x="588" y="1020"/>
                        <a:pt x="647" y="1020"/>
                      </a:cubicBezTo>
                      <a:cubicBezTo>
                        <a:pt x="964" y="1020"/>
                        <a:pt x="964" y="1020"/>
                        <a:pt x="964" y="1020"/>
                      </a:cubicBezTo>
                      <a:cubicBezTo>
                        <a:pt x="964" y="750"/>
                        <a:pt x="964" y="750"/>
                        <a:pt x="964" y="750"/>
                      </a:cubicBezTo>
                      <a:cubicBezTo>
                        <a:pt x="1084" y="750"/>
                        <a:pt x="1084" y="750"/>
                        <a:pt x="1084" y="750"/>
                      </a:cubicBezTo>
                      <a:cubicBezTo>
                        <a:pt x="1084" y="1020"/>
                        <a:pt x="1084" y="1020"/>
                        <a:pt x="1084" y="1020"/>
                      </a:cubicBezTo>
                      <a:cubicBezTo>
                        <a:pt x="1375" y="1020"/>
                        <a:pt x="1375" y="1020"/>
                        <a:pt x="1375" y="1020"/>
                      </a:cubicBezTo>
                      <a:cubicBezTo>
                        <a:pt x="1375" y="480"/>
                        <a:pt x="1375" y="480"/>
                        <a:pt x="1375" y="4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0" name="Rectangle 23"/>
                <p:cNvSpPr>
                  <a:spLocks noChangeArrowheads="1"/>
                </p:cNvSpPr>
                <p:nvPr/>
              </p:nvSpPr>
              <p:spPr bwMode="auto">
                <a:xfrm>
                  <a:off x="8027988" y="2941638"/>
                  <a:ext cx="71437" cy="21431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1" name="Rectangle 24"/>
                <p:cNvSpPr>
                  <a:spLocks noChangeArrowheads="1"/>
                </p:cNvSpPr>
                <p:nvPr/>
              </p:nvSpPr>
              <p:spPr bwMode="auto">
                <a:xfrm>
                  <a:off x="7878763" y="2905125"/>
                  <a:ext cx="101600" cy="2889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2" name="Freeform 25"/>
                <p:cNvSpPr>
                  <a:spLocks/>
                </p:cNvSpPr>
                <p:nvPr/>
              </p:nvSpPr>
              <p:spPr bwMode="auto">
                <a:xfrm>
                  <a:off x="7612063" y="3197225"/>
                  <a:ext cx="158750" cy="209550"/>
                </a:xfrm>
                <a:custGeom>
                  <a:avLst/>
                  <a:gdLst>
                    <a:gd name="T0" fmla="*/ 238 w 400"/>
                    <a:gd name="T1" fmla="*/ 31 h 528"/>
                    <a:gd name="T2" fmla="*/ 200 w 400"/>
                    <a:gd name="T3" fmla="*/ 0 h 528"/>
                    <a:gd name="T4" fmla="*/ 162 w 400"/>
                    <a:gd name="T5" fmla="*/ 31 h 528"/>
                    <a:gd name="T6" fmla="*/ 0 w 400"/>
                    <a:gd name="T7" fmla="*/ 328 h 528"/>
                    <a:gd name="T8" fmla="*/ 200 w 400"/>
                    <a:gd name="T9" fmla="*/ 528 h 528"/>
                    <a:gd name="T10" fmla="*/ 400 w 400"/>
                    <a:gd name="T11" fmla="*/ 328 h 528"/>
                    <a:gd name="T12" fmla="*/ 238 w 400"/>
                    <a:gd name="T13" fmla="*/ 31 h 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0" h="528">
                      <a:moveTo>
                        <a:pt x="238" y="31"/>
                      </a:moveTo>
                      <a:cubicBezTo>
                        <a:pt x="200" y="0"/>
                        <a:pt x="200" y="0"/>
                        <a:pt x="200" y="0"/>
                      </a:cubicBezTo>
                      <a:cubicBezTo>
                        <a:pt x="162" y="31"/>
                        <a:pt x="162" y="31"/>
                        <a:pt x="162" y="31"/>
                      </a:cubicBezTo>
                      <a:cubicBezTo>
                        <a:pt x="155" y="37"/>
                        <a:pt x="0" y="166"/>
                        <a:pt x="0" y="328"/>
                      </a:cubicBezTo>
                      <a:cubicBezTo>
                        <a:pt x="0" y="438"/>
                        <a:pt x="90" y="528"/>
                        <a:pt x="200" y="528"/>
                      </a:cubicBezTo>
                      <a:cubicBezTo>
                        <a:pt x="310" y="528"/>
                        <a:pt x="400" y="438"/>
                        <a:pt x="400" y="328"/>
                      </a:cubicBezTo>
                      <a:cubicBezTo>
                        <a:pt x="400" y="166"/>
                        <a:pt x="245" y="37"/>
                        <a:pt x="238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68" name="组合 167"/>
            <p:cNvGrpSpPr/>
            <p:nvPr/>
          </p:nvGrpSpPr>
          <p:grpSpPr>
            <a:xfrm>
              <a:off x="9587052" y="3479218"/>
              <a:ext cx="709290" cy="677337"/>
              <a:chOff x="7337426" y="3778250"/>
              <a:chExt cx="2678113" cy="2557463"/>
            </a:xfrm>
            <a:solidFill>
              <a:srgbClr val="2AA9E7"/>
            </a:solidFill>
          </p:grpSpPr>
          <p:sp>
            <p:nvSpPr>
              <p:cNvPr id="207" name="Freeform 29"/>
              <p:cNvSpPr>
                <a:spLocks/>
              </p:cNvSpPr>
              <p:nvPr/>
            </p:nvSpPr>
            <p:spPr bwMode="auto">
              <a:xfrm>
                <a:off x="8154988" y="5446713"/>
                <a:ext cx="384175" cy="368300"/>
              </a:xfrm>
              <a:custGeom>
                <a:avLst/>
                <a:gdLst>
                  <a:gd name="T0" fmla="*/ 102 w 102"/>
                  <a:gd name="T1" fmla="*/ 2 h 98"/>
                  <a:gd name="T2" fmla="*/ 101 w 102"/>
                  <a:gd name="T3" fmla="*/ 2 h 98"/>
                  <a:gd name="T4" fmla="*/ 101 w 102"/>
                  <a:gd name="T5" fmla="*/ 0 h 98"/>
                  <a:gd name="T6" fmla="*/ 45 w 102"/>
                  <a:gd name="T7" fmla="*/ 0 h 98"/>
                  <a:gd name="T8" fmla="*/ 14 w 102"/>
                  <a:gd name="T9" fmla="*/ 16 h 98"/>
                  <a:gd name="T10" fmla="*/ 0 w 102"/>
                  <a:gd name="T11" fmla="*/ 34 h 98"/>
                  <a:gd name="T12" fmla="*/ 1 w 102"/>
                  <a:gd name="T13" fmla="*/ 35 h 98"/>
                  <a:gd name="T14" fmla="*/ 7 w 102"/>
                  <a:gd name="T15" fmla="*/ 51 h 98"/>
                  <a:gd name="T16" fmla="*/ 8 w 102"/>
                  <a:gd name="T17" fmla="*/ 52 h 98"/>
                  <a:gd name="T18" fmla="*/ 29 w 102"/>
                  <a:gd name="T19" fmla="*/ 83 h 98"/>
                  <a:gd name="T20" fmla="*/ 31 w 102"/>
                  <a:gd name="T21" fmla="*/ 85 h 98"/>
                  <a:gd name="T22" fmla="*/ 43 w 102"/>
                  <a:gd name="T23" fmla="*/ 97 h 98"/>
                  <a:gd name="T24" fmla="*/ 44 w 102"/>
                  <a:gd name="T25" fmla="*/ 98 h 98"/>
                  <a:gd name="T26" fmla="*/ 44 w 102"/>
                  <a:gd name="T27" fmla="*/ 94 h 98"/>
                  <a:gd name="T28" fmla="*/ 44 w 102"/>
                  <a:gd name="T29" fmla="*/ 91 h 98"/>
                  <a:gd name="T30" fmla="*/ 44 w 102"/>
                  <a:gd name="T31" fmla="*/ 87 h 98"/>
                  <a:gd name="T32" fmla="*/ 44 w 102"/>
                  <a:gd name="T33" fmla="*/ 83 h 98"/>
                  <a:gd name="T34" fmla="*/ 45 w 102"/>
                  <a:gd name="T35" fmla="*/ 79 h 98"/>
                  <a:gd name="T36" fmla="*/ 45 w 102"/>
                  <a:gd name="T37" fmla="*/ 76 h 98"/>
                  <a:gd name="T38" fmla="*/ 46 w 102"/>
                  <a:gd name="T39" fmla="*/ 72 h 98"/>
                  <a:gd name="T40" fmla="*/ 47 w 102"/>
                  <a:gd name="T41" fmla="*/ 69 h 98"/>
                  <a:gd name="T42" fmla="*/ 49 w 102"/>
                  <a:gd name="T43" fmla="*/ 64 h 98"/>
                  <a:gd name="T44" fmla="*/ 50 w 102"/>
                  <a:gd name="T45" fmla="*/ 62 h 98"/>
                  <a:gd name="T46" fmla="*/ 52 w 102"/>
                  <a:gd name="T47" fmla="*/ 57 h 98"/>
                  <a:gd name="T48" fmla="*/ 54 w 102"/>
                  <a:gd name="T49" fmla="*/ 55 h 98"/>
                  <a:gd name="T50" fmla="*/ 57 w 102"/>
                  <a:gd name="T51" fmla="*/ 51 h 98"/>
                  <a:gd name="T52" fmla="*/ 58 w 102"/>
                  <a:gd name="T53" fmla="*/ 49 h 98"/>
                  <a:gd name="T54" fmla="*/ 58 w 102"/>
                  <a:gd name="T55" fmla="*/ 48 h 98"/>
                  <a:gd name="T56" fmla="*/ 63 w 102"/>
                  <a:gd name="T57" fmla="*/ 43 h 98"/>
                  <a:gd name="T58" fmla="*/ 102 w 102"/>
                  <a:gd name="T59" fmla="*/ 4 h 98"/>
                  <a:gd name="T60" fmla="*/ 102 w 102"/>
                  <a:gd name="T61" fmla="*/ 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2" h="98">
                    <a:moveTo>
                      <a:pt x="102" y="2"/>
                    </a:moveTo>
                    <a:cubicBezTo>
                      <a:pt x="101" y="2"/>
                      <a:pt x="101" y="2"/>
                      <a:pt x="101" y="2"/>
                    </a:cubicBezTo>
                    <a:cubicBezTo>
                      <a:pt x="101" y="1"/>
                      <a:pt x="101" y="0"/>
                      <a:pt x="101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33" y="0"/>
                      <a:pt x="21" y="6"/>
                      <a:pt x="14" y="1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1" y="34"/>
                      <a:pt x="1" y="35"/>
                    </a:cubicBezTo>
                    <a:cubicBezTo>
                      <a:pt x="3" y="40"/>
                      <a:pt x="5" y="46"/>
                      <a:pt x="7" y="51"/>
                    </a:cubicBezTo>
                    <a:cubicBezTo>
                      <a:pt x="8" y="51"/>
                      <a:pt x="8" y="52"/>
                      <a:pt x="8" y="52"/>
                    </a:cubicBezTo>
                    <a:cubicBezTo>
                      <a:pt x="14" y="64"/>
                      <a:pt x="21" y="74"/>
                      <a:pt x="29" y="83"/>
                    </a:cubicBezTo>
                    <a:cubicBezTo>
                      <a:pt x="30" y="84"/>
                      <a:pt x="31" y="85"/>
                      <a:pt x="31" y="85"/>
                    </a:cubicBezTo>
                    <a:cubicBezTo>
                      <a:pt x="35" y="90"/>
                      <a:pt x="39" y="93"/>
                      <a:pt x="43" y="97"/>
                    </a:cubicBezTo>
                    <a:cubicBezTo>
                      <a:pt x="44" y="97"/>
                      <a:pt x="44" y="98"/>
                      <a:pt x="44" y="98"/>
                    </a:cubicBezTo>
                    <a:cubicBezTo>
                      <a:pt x="44" y="97"/>
                      <a:pt x="44" y="96"/>
                      <a:pt x="44" y="94"/>
                    </a:cubicBezTo>
                    <a:cubicBezTo>
                      <a:pt x="44" y="93"/>
                      <a:pt x="44" y="92"/>
                      <a:pt x="44" y="91"/>
                    </a:cubicBezTo>
                    <a:cubicBezTo>
                      <a:pt x="44" y="90"/>
                      <a:pt x="44" y="88"/>
                      <a:pt x="44" y="87"/>
                    </a:cubicBezTo>
                    <a:cubicBezTo>
                      <a:pt x="44" y="86"/>
                      <a:pt x="44" y="84"/>
                      <a:pt x="44" y="83"/>
                    </a:cubicBezTo>
                    <a:cubicBezTo>
                      <a:pt x="44" y="82"/>
                      <a:pt x="45" y="80"/>
                      <a:pt x="45" y="79"/>
                    </a:cubicBezTo>
                    <a:cubicBezTo>
                      <a:pt x="45" y="78"/>
                      <a:pt x="45" y="77"/>
                      <a:pt x="45" y="76"/>
                    </a:cubicBezTo>
                    <a:cubicBezTo>
                      <a:pt x="46" y="74"/>
                      <a:pt x="46" y="73"/>
                      <a:pt x="46" y="72"/>
                    </a:cubicBezTo>
                    <a:cubicBezTo>
                      <a:pt x="47" y="71"/>
                      <a:pt x="47" y="70"/>
                      <a:pt x="47" y="69"/>
                    </a:cubicBezTo>
                    <a:cubicBezTo>
                      <a:pt x="48" y="67"/>
                      <a:pt x="48" y="66"/>
                      <a:pt x="49" y="64"/>
                    </a:cubicBezTo>
                    <a:cubicBezTo>
                      <a:pt x="49" y="63"/>
                      <a:pt x="50" y="62"/>
                      <a:pt x="50" y="62"/>
                    </a:cubicBezTo>
                    <a:cubicBezTo>
                      <a:pt x="51" y="60"/>
                      <a:pt x="52" y="59"/>
                      <a:pt x="52" y="57"/>
                    </a:cubicBezTo>
                    <a:cubicBezTo>
                      <a:pt x="53" y="56"/>
                      <a:pt x="53" y="56"/>
                      <a:pt x="54" y="55"/>
                    </a:cubicBezTo>
                    <a:cubicBezTo>
                      <a:pt x="55" y="53"/>
                      <a:pt x="56" y="52"/>
                      <a:pt x="57" y="51"/>
                    </a:cubicBezTo>
                    <a:cubicBezTo>
                      <a:pt x="57" y="50"/>
                      <a:pt x="58" y="49"/>
                      <a:pt x="58" y="49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60" y="46"/>
                      <a:pt x="61" y="45"/>
                      <a:pt x="63" y="43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2" y="3"/>
                      <a:pt x="102" y="3"/>
                      <a:pt x="10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30"/>
              <p:cNvSpPr>
                <a:spLocks/>
              </p:cNvSpPr>
              <p:nvPr/>
            </p:nvSpPr>
            <p:spPr bwMode="auto">
              <a:xfrm>
                <a:off x="8124826" y="5133975"/>
                <a:ext cx="414338" cy="309563"/>
              </a:xfrm>
              <a:custGeom>
                <a:avLst/>
                <a:gdLst>
                  <a:gd name="T0" fmla="*/ 11 w 110"/>
                  <a:gd name="T1" fmla="*/ 72 h 82"/>
                  <a:gd name="T2" fmla="*/ 15 w 110"/>
                  <a:gd name="T3" fmla="*/ 69 h 82"/>
                  <a:gd name="T4" fmla="*/ 17 w 110"/>
                  <a:gd name="T5" fmla="*/ 67 h 82"/>
                  <a:gd name="T6" fmla="*/ 21 w 110"/>
                  <a:gd name="T7" fmla="*/ 65 h 82"/>
                  <a:gd name="T8" fmla="*/ 24 w 110"/>
                  <a:gd name="T9" fmla="*/ 63 h 82"/>
                  <a:gd name="T10" fmla="*/ 28 w 110"/>
                  <a:gd name="T11" fmla="*/ 62 h 82"/>
                  <a:gd name="T12" fmla="*/ 31 w 110"/>
                  <a:gd name="T13" fmla="*/ 60 h 82"/>
                  <a:gd name="T14" fmla="*/ 35 w 110"/>
                  <a:gd name="T15" fmla="*/ 59 h 82"/>
                  <a:gd name="T16" fmla="*/ 38 w 110"/>
                  <a:gd name="T17" fmla="*/ 58 h 82"/>
                  <a:gd name="T18" fmla="*/ 43 w 110"/>
                  <a:gd name="T19" fmla="*/ 57 h 82"/>
                  <a:gd name="T20" fmla="*/ 46 w 110"/>
                  <a:gd name="T21" fmla="*/ 57 h 82"/>
                  <a:gd name="T22" fmla="*/ 53 w 110"/>
                  <a:gd name="T23" fmla="*/ 56 h 82"/>
                  <a:gd name="T24" fmla="*/ 109 w 110"/>
                  <a:gd name="T25" fmla="*/ 56 h 82"/>
                  <a:gd name="T26" fmla="*/ 109 w 110"/>
                  <a:gd name="T27" fmla="*/ 54 h 82"/>
                  <a:gd name="T28" fmla="*/ 110 w 110"/>
                  <a:gd name="T29" fmla="*/ 54 h 82"/>
                  <a:gd name="T30" fmla="*/ 110 w 110"/>
                  <a:gd name="T31" fmla="*/ 52 h 82"/>
                  <a:gd name="T32" fmla="*/ 71 w 110"/>
                  <a:gd name="T33" fmla="*/ 13 h 82"/>
                  <a:gd name="T34" fmla="*/ 37 w 110"/>
                  <a:gd name="T35" fmla="*/ 2 h 82"/>
                  <a:gd name="T36" fmla="*/ 16 w 110"/>
                  <a:gd name="T37" fmla="*/ 5 h 82"/>
                  <a:gd name="T38" fmla="*/ 14 w 110"/>
                  <a:gd name="T39" fmla="*/ 9 h 82"/>
                  <a:gd name="T40" fmla="*/ 10 w 110"/>
                  <a:gd name="T41" fmla="*/ 18 h 82"/>
                  <a:gd name="T42" fmla="*/ 8 w 110"/>
                  <a:gd name="T43" fmla="*/ 23 h 82"/>
                  <a:gd name="T44" fmla="*/ 5 w 110"/>
                  <a:gd name="T45" fmla="*/ 33 h 82"/>
                  <a:gd name="T46" fmla="*/ 4 w 110"/>
                  <a:gd name="T47" fmla="*/ 38 h 82"/>
                  <a:gd name="T48" fmla="*/ 2 w 110"/>
                  <a:gd name="T49" fmla="*/ 50 h 82"/>
                  <a:gd name="T50" fmla="*/ 1 w 110"/>
                  <a:gd name="T51" fmla="*/ 54 h 82"/>
                  <a:gd name="T52" fmla="*/ 0 w 110"/>
                  <a:gd name="T53" fmla="*/ 70 h 82"/>
                  <a:gd name="T54" fmla="*/ 1 w 110"/>
                  <a:gd name="T55" fmla="*/ 82 h 82"/>
                  <a:gd name="T56" fmla="*/ 3 w 110"/>
                  <a:gd name="T57" fmla="*/ 79 h 82"/>
                  <a:gd name="T58" fmla="*/ 3 w 110"/>
                  <a:gd name="T59" fmla="*/ 79 h 82"/>
                  <a:gd name="T60" fmla="*/ 6 w 110"/>
                  <a:gd name="T61" fmla="*/ 77 h 82"/>
                  <a:gd name="T62" fmla="*/ 9 w 110"/>
                  <a:gd name="T63" fmla="*/ 74 h 82"/>
                  <a:gd name="T64" fmla="*/ 11 w 110"/>
                  <a:gd name="T65" fmla="*/ 7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0" h="82">
                    <a:moveTo>
                      <a:pt x="11" y="72"/>
                    </a:moveTo>
                    <a:cubicBezTo>
                      <a:pt x="12" y="71"/>
                      <a:pt x="14" y="70"/>
                      <a:pt x="15" y="69"/>
                    </a:cubicBezTo>
                    <a:cubicBezTo>
                      <a:pt x="16" y="68"/>
                      <a:pt x="16" y="68"/>
                      <a:pt x="17" y="67"/>
                    </a:cubicBezTo>
                    <a:cubicBezTo>
                      <a:pt x="19" y="66"/>
                      <a:pt x="20" y="66"/>
                      <a:pt x="21" y="65"/>
                    </a:cubicBezTo>
                    <a:cubicBezTo>
                      <a:pt x="22" y="64"/>
                      <a:pt x="23" y="64"/>
                      <a:pt x="24" y="63"/>
                    </a:cubicBezTo>
                    <a:cubicBezTo>
                      <a:pt x="25" y="63"/>
                      <a:pt x="27" y="62"/>
                      <a:pt x="28" y="62"/>
                    </a:cubicBezTo>
                    <a:cubicBezTo>
                      <a:pt x="29" y="61"/>
                      <a:pt x="30" y="61"/>
                      <a:pt x="31" y="60"/>
                    </a:cubicBezTo>
                    <a:cubicBezTo>
                      <a:pt x="32" y="60"/>
                      <a:pt x="34" y="59"/>
                      <a:pt x="35" y="59"/>
                    </a:cubicBezTo>
                    <a:cubicBezTo>
                      <a:pt x="36" y="59"/>
                      <a:pt x="37" y="58"/>
                      <a:pt x="38" y="58"/>
                    </a:cubicBezTo>
                    <a:cubicBezTo>
                      <a:pt x="40" y="58"/>
                      <a:pt x="41" y="57"/>
                      <a:pt x="43" y="57"/>
                    </a:cubicBezTo>
                    <a:cubicBezTo>
                      <a:pt x="44" y="57"/>
                      <a:pt x="45" y="57"/>
                      <a:pt x="46" y="57"/>
                    </a:cubicBezTo>
                    <a:cubicBezTo>
                      <a:pt x="48" y="56"/>
                      <a:pt x="51" y="56"/>
                      <a:pt x="53" y="56"/>
                    </a:cubicBezTo>
                    <a:cubicBezTo>
                      <a:pt x="109" y="56"/>
                      <a:pt x="109" y="56"/>
                      <a:pt x="109" y="56"/>
                    </a:cubicBezTo>
                    <a:cubicBezTo>
                      <a:pt x="109" y="56"/>
                      <a:pt x="109" y="55"/>
                      <a:pt x="109" y="54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110" y="53"/>
                      <a:pt x="110" y="53"/>
                      <a:pt x="110" y="52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2" y="5"/>
                      <a:pt x="50" y="0"/>
                      <a:pt x="37" y="2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5" y="6"/>
                      <a:pt x="14" y="7"/>
                      <a:pt x="14" y="9"/>
                    </a:cubicBezTo>
                    <a:cubicBezTo>
                      <a:pt x="13" y="12"/>
                      <a:pt x="11" y="15"/>
                      <a:pt x="10" y="18"/>
                    </a:cubicBezTo>
                    <a:cubicBezTo>
                      <a:pt x="9" y="19"/>
                      <a:pt x="9" y="21"/>
                      <a:pt x="8" y="23"/>
                    </a:cubicBezTo>
                    <a:cubicBezTo>
                      <a:pt x="7" y="26"/>
                      <a:pt x="6" y="30"/>
                      <a:pt x="5" y="33"/>
                    </a:cubicBezTo>
                    <a:cubicBezTo>
                      <a:pt x="5" y="35"/>
                      <a:pt x="4" y="36"/>
                      <a:pt x="4" y="38"/>
                    </a:cubicBezTo>
                    <a:cubicBezTo>
                      <a:pt x="3" y="42"/>
                      <a:pt x="2" y="46"/>
                      <a:pt x="2" y="50"/>
                    </a:cubicBezTo>
                    <a:cubicBezTo>
                      <a:pt x="2" y="51"/>
                      <a:pt x="1" y="52"/>
                      <a:pt x="1" y="54"/>
                    </a:cubicBezTo>
                    <a:cubicBezTo>
                      <a:pt x="1" y="59"/>
                      <a:pt x="0" y="64"/>
                      <a:pt x="0" y="70"/>
                    </a:cubicBezTo>
                    <a:cubicBezTo>
                      <a:pt x="0" y="74"/>
                      <a:pt x="1" y="78"/>
                      <a:pt x="1" y="82"/>
                    </a:cubicBezTo>
                    <a:cubicBezTo>
                      <a:pt x="2" y="81"/>
                      <a:pt x="3" y="80"/>
                      <a:pt x="3" y="79"/>
                    </a:cubicBezTo>
                    <a:cubicBezTo>
                      <a:pt x="3" y="79"/>
                      <a:pt x="3" y="79"/>
                      <a:pt x="3" y="79"/>
                    </a:cubicBezTo>
                    <a:cubicBezTo>
                      <a:pt x="4" y="78"/>
                      <a:pt x="5" y="78"/>
                      <a:pt x="6" y="77"/>
                    </a:cubicBezTo>
                    <a:cubicBezTo>
                      <a:pt x="7" y="76"/>
                      <a:pt x="8" y="75"/>
                      <a:pt x="9" y="74"/>
                    </a:cubicBezTo>
                    <a:cubicBezTo>
                      <a:pt x="10" y="73"/>
                      <a:pt x="10" y="72"/>
                      <a:pt x="11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31"/>
              <p:cNvSpPr>
                <a:spLocks/>
              </p:cNvSpPr>
              <p:nvPr/>
            </p:nvSpPr>
            <p:spPr bwMode="auto">
              <a:xfrm>
                <a:off x="8656638" y="4848225"/>
                <a:ext cx="277813" cy="414338"/>
              </a:xfrm>
              <a:custGeom>
                <a:avLst/>
                <a:gdLst>
                  <a:gd name="T0" fmla="*/ 7 w 74"/>
                  <a:gd name="T1" fmla="*/ 8 h 110"/>
                  <a:gd name="T2" fmla="*/ 8 w 74"/>
                  <a:gd name="T3" fmla="*/ 10 h 110"/>
                  <a:gd name="T4" fmla="*/ 13 w 74"/>
                  <a:gd name="T5" fmla="*/ 20 h 110"/>
                  <a:gd name="T6" fmla="*/ 14 w 74"/>
                  <a:gd name="T7" fmla="*/ 23 h 110"/>
                  <a:gd name="T8" fmla="*/ 17 w 74"/>
                  <a:gd name="T9" fmla="*/ 31 h 110"/>
                  <a:gd name="T10" fmla="*/ 17 w 74"/>
                  <a:gd name="T11" fmla="*/ 34 h 110"/>
                  <a:gd name="T12" fmla="*/ 18 w 74"/>
                  <a:gd name="T13" fmla="*/ 46 h 110"/>
                  <a:gd name="T14" fmla="*/ 18 w 74"/>
                  <a:gd name="T15" fmla="*/ 108 h 110"/>
                  <a:gd name="T16" fmla="*/ 20 w 74"/>
                  <a:gd name="T17" fmla="*/ 109 h 110"/>
                  <a:gd name="T18" fmla="*/ 21 w 74"/>
                  <a:gd name="T19" fmla="*/ 109 h 110"/>
                  <a:gd name="T20" fmla="*/ 22 w 74"/>
                  <a:gd name="T21" fmla="*/ 110 h 110"/>
                  <a:gd name="T22" fmla="*/ 61 w 74"/>
                  <a:gd name="T23" fmla="*/ 71 h 110"/>
                  <a:gd name="T24" fmla="*/ 73 w 74"/>
                  <a:gd name="T25" fmla="*/ 37 h 110"/>
                  <a:gd name="T26" fmla="*/ 69 w 74"/>
                  <a:gd name="T27" fmla="*/ 15 h 110"/>
                  <a:gd name="T28" fmla="*/ 66 w 74"/>
                  <a:gd name="T29" fmla="*/ 13 h 110"/>
                  <a:gd name="T30" fmla="*/ 56 w 74"/>
                  <a:gd name="T31" fmla="*/ 9 h 110"/>
                  <a:gd name="T32" fmla="*/ 51 w 74"/>
                  <a:gd name="T33" fmla="*/ 7 h 110"/>
                  <a:gd name="T34" fmla="*/ 39 w 74"/>
                  <a:gd name="T35" fmla="*/ 4 h 110"/>
                  <a:gd name="T36" fmla="*/ 35 w 74"/>
                  <a:gd name="T37" fmla="*/ 3 h 110"/>
                  <a:gd name="T38" fmla="*/ 19 w 74"/>
                  <a:gd name="T39" fmla="*/ 1 h 110"/>
                  <a:gd name="T40" fmla="*/ 13 w 74"/>
                  <a:gd name="T41" fmla="*/ 0 h 110"/>
                  <a:gd name="T42" fmla="*/ 2 w 74"/>
                  <a:gd name="T43" fmla="*/ 0 h 110"/>
                  <a:gd name="T44" fmla="*/ 0 w 74"/>
                  <a:gd name="T45" fmla="*/ 0 h 110"/>
                  <a:gd name="T46" fmla="*/ 1 w 74"/>
                  <a:gd name="T47" fmla="*/ 1 h 110"/>
                  <a:gd name="T48" fmla="*/ 7 w 74"/>
                  <a:gd name="T49" fmla="*/ 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4" h="110">
                    <a:moveTo>
                      <a:pt x="7" y="8"/>
                    </a:moveTo>
                    <a:cubicBezTo>
                      <a:pt x="7" y="9"/>
                      <a:pt x="8" y="10"/>
                      <a:pt x="8" y="10"/>
                    </a:cubicBezTo>
                    <a:cubicBezTo>
                      <a:pt x="10" y="13"/>
                      <a:pt x="12" y="17"/>
                      <a:pt x="13" y="20"/>
                    </a:cubicBezTo>
                    <a:cubicBezTo>
                      <a:pt x="14" y="21"/>
                      <a:pt x="14" y="22"/>
                      <a:pt x="14" y="23"/>
                    </a:cubicBezTo>
                    <a:cubicBezTo>
                      <a:pt x="15" y="25"/>
                      <a:pt x="16" y="28"/>
                      <a:pt x="17" y="31"/>
                    </a:cubicBezTo>
                    <a:cubicBezTo>
                      <a:pt x="17" y="32"/>
                      <a:pt x="17" y="33"/>
                      <a:pt x="17" y="34"/>
                    </a:cubicBezTo>
                    <a:cubicBezTo>
                      <a:pt x="18" y="38"/>
                      <a:pt x="18" y="42"/>
                      <a:pt x="18" y="46"/>
                    </a:cubicBezTo>
                    <a:cubicBezTo>
                      <a:pt x="18" y="108"/>
                      <a:pt x="18" y="108"/>
                      <a:pt x="18" y="108"/>
                    </a:cubicBezTo>
                    <a:cubicBezTo>
                      <a:pt x="19" y="108"/>
                      <a:pt x="20" y="109"/>
                      <a:pt x="20" y="109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9"/>
                      <a:pt x="22" y="109"/>
                      <a:pt x="22" y="110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70" y="62"/>
                      <a:pt x="74" y="49"/>
                      <a:pt x="73" y="37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8" y="14"/>
                      <a:pt x="67" y="14"/>
                      <a:pt x="66" y="13"/>
                    </a:cubicBezTo>
                    <a:cubicBezTo>
                      <a:pt x="63" y="12"/>
                      <a:pt x="60" y="11"/>
                      <a:pt x="56" y="9"/>
                    </a:cubicBezTo>
                    <a:cubicBezTo>
                      <a:pt x="54" y="9"/>
                      <a:pt x="53" y="8"/>
                      <a:pt x="51" y="7"/>
                    </a:cubicBezTo>
                    <a:cubicBezTo>
                      <a:pt x="47" y="6"/>
                      <a:pt x="43" y="5"/>
                      <a:pt x="39" y="4"/>
                    </a:cubicBezTo>
                    <a:cubicBezTo>
                      <a:pt x="38" y="4"/>
                      <a:pt x="36" y="3"/>
                      <a:pt x="35" y="3"/>
                    </a:cubicBezTo>
                    <a:cubicBezTo>
                      <a:pt x="30" y="2"/>
                      <a:pt x="24" y="1"/>
                      <a:pt x="19" y="1"/>
                    </a:cubicBezTo>
                    <a:cubicBezTo>
                      <a:pt x="17" y="0"/>
                      <a:pt x="15" y="0"/>
                      <a:pt x="13" y="0"/>
                    </a:cubicBezTo>
                    <a:cubicBezTo>
                      <a:pt x="10" y="0"/>
                      <a:pt x="6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3" y="3"/>
                      <a:pt x="5" y="6"/>
                      <a:pt x="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32"/>
              <p:cNvSpPr>
                <a:spLocks/>
              </p:cNvSpPr>
              <p:nvPr/>
            </p:nvSpPr>
            <p:spPr bwMode="auto">
              <a:xfrm>
                <a:off x="8415338" y="5529263"/>
                <a:ext cx="307975" cy="414338"/>
              </a:xfrm>
              <a:custGeom>
                <a:avLst/>
                <a:gdLst>
                  <a:gd name="T0" fmla="*/ 76 w 82"/>
                  <a:gd name="T1" fmla="*/ 105 h 110"/>
                  <a:gd name="T2" fmla="*/ 74 w 82"/>
                  <a:gd name="T3" fmla="*/ 102 h 110"/>
                  <a:gd name="T4" fmla="*/ 71 w 82"/>
                  <a:gd name="T5" fmla="*/ 99 h 110"/>
                  <a:gd name="T6" fmla="*/ 69 w 82"/>
                  <a:gd name="T7" fmla="*/ 96 h 110"/>
                  <a:gd name="T8" fmla="*/ 67 w 82"/>
                  <a:gd name="T9" fmla="*/ 93 h 110"/>
                  <a:gd name="T10" fmla="*/ 65 w 82"/>
                  <a:gd name="T11" fmla="*/ 90 h 110"/>
                  <a:gd name="T12" fmla="*/ 63 w 82"/>
                  <a:gd name="T13" fmla="*/ 87 h 110"/>
                  <a:gd name="T14" fmla="*/ 61 w 82"/>
                  <a:gd name="T15" fmla="*/ 83 h 110"/>
                  <a:gd name="T16" fmla="*/ 60 w 82"/>
                  <a:gd name="T17" fmla="*/ 80 h 110"/>
                  <a:gd name="T18" fmla="*/ 59 w 82"/>
                  <a:gd name="T19" fmla="*/ 75 h 110"/>
                  <a:gd name="T20" fmla="*/ 58 w 82"/>
                  <a:gd name="T21" fmla="*/ 72 h 110"/>
                  <a:gd name="T22" fmla="*/ 57 w 82"/>
                  <a:gd name="T23" fmla="*/ 68 h 110"/>
                  <a:gd name="T24" fmla="*/ 56 w 82"/>
                  <a:gd name="T25" fmla="*/ 65 h 110"/>
                  <a:gd name="T26" fmla="*/ 56 w 82"/>
                  <a:gd name="T27" fmla="*/ 57 h 110"/>
                  <a:gd name="T28" fmla="*/ 56 w 82"/>
                  <a:gd name="T29" fmla="*/ 2 h 110"/>
                  <a:gd name="T30" fmla="*/ 54 w 82"/>
                  <a:gd name="T31" fmla="*/ 1 h 110"/>
                  <a:gd name="T32" fmla="*/ 53 w 82"/>
                  <a:gd name="T33" fmla="*/ 1 h 110"/>
                  <a:gd name="T34" fmla="*/ 52 w 82"/>
                  <a:gd name="T35" fmla="*/ 0 h 110"/>
                  <a:gd name="T36" fmla="*/ 13 w 82"/>
                  <a:gd name="T37" fmla="*/ 39 h 110"/>
                  <a:gd name="T38" fmla="*/ 2 w 82"/>
                  <a:gd name="T39" fmla="*/ 73 h 110"/>
                  <a:gd name="T40" fmla="*/ 5 w 82"/>
                  <a:gd name="T41" fmla="*/ 95 h 110"/>
                  <a:gd name="T42" fmla="*/ 8 w 82"/>
                  <a:gd name="T43" fmla="*/ 96 h 110"/>
                  <a:gd name="T44" fmla="*/ 21 w 82"/>
                  <a:gd name="T45" fmla="*/ 102 h 110"/>
                  <a:gd name="T46" fmla="*/ 24 w 82"/>
                  <a:gd name="T47" fmla="*/ 103 h 110"/>
                  <a:gd name="T48" fmla="*/ 41 w 82"/>
                  <a:gd name="T49" fmla="*/ 108 h 110"/>
                  <a:gd name="T50" fmla="*/ 45 w 82"/>
                  <a:gd name="T51" fmla="*/ 108 h 110"/>
                  <a:gd name="T52" fmla="*/ 59 w 82"/>
                  <a:gd name="T53" fmla="*/ 110 h 110"/>
                  <a:gd name="T54" fmla="*/ 64 w 82"/>
                  <a:gd name="T55" fmla="*/ 110 h 110"/>
                  <a:gd name="T56" fmla="*/ 79 w 82"/>
                  <a:gd name="T57" fmla="*/ 110 h 110"/>
                  <a:gd name="T58" fmla="*/ 79 w 82"/>
                  <a:gd name="T59" fmla="*/ 110 h 110"/>
                  <a:gd name="T60" fmla="*/ 82 w 82"/>
                  <a:gd name="T61" fmla="*/ 110 h 110"/>
                  <a:gd name="T62" fmla="*/ 79 w 82"/>
                  <a:gd name="T63" fmla="*/ 107 h 110"/>
                  <a:gd name="T64" fmla="*/ 76 w 82"/>
                  <a:gd name="T65" fmla="*/ 10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2" h="110">
                    <a:moveTo>
                      <a:pt x="76" y="105"/>
                    </a:moveTo>
                    <a:cubicBezTo>
                      <a:pt x="75" y="104"/>
                      <a:pt x="74" y="103"/>
                      <a:pt x="74" y="102"/>
                    </a:cubicBezTo>
                    <a:cubicBezTo>
                      <a:pt x="73" y="101"/>
                      <a:pt x="72" y="100"/>
                      <a:pt x="71" y="99"/>
                    </a:cubicBezTo>
                    <a:cubicBezTo>
                      <a:pt x="70" y="98"/>
                      <a:pt x="69" y="97"/>
                      <a:pt x="69" y="96"/>
                    </a:cubicBezTo>
                    <a:cubicBezTo>
                      <a:pt x="68" y="95"/>
                      <a:pt x="67" y="94"/>
                      <a:pt x="67" y="93"/>
                    </a:cubicBezTo>
                    <a:cubicBezTo>
                      <a:pt x="66" y="92"/>
                      <a:pt x="65" y="91"/>
                      <a:pt x="65" y="90"/>
                    </a:cubicBezTo>
                    <a:cubicBezTo>
                      <a:pt x="64" y="89"/>
                      <a:pt x="63" y="88"/>
                      <a:pt x="63" y="87"/>
                    </a:cubicBezTo>
                    <a:cubicBezTo>
                      <a:pt x="62" y="85"/>
                      <a:pt x="62" y="84"/>
                      <a:pt x="61" y="83"/>
                    </a:cubicBezTo>
                    <a:cubicBezTo>
                      <a:pt x="61" y="82"/>
                      <a:pt x="60" y="81"/>
                      <a:pt x="60" y="80"/>
                    </a:cubicBezTo>
                    <a:cubicBezTo>
                      <a:pt x="59" y="78"/>
                      <a:pt x="59" y="77"/>
                      <a:pt x="59" y="75"/>
                    </a:cubicBezTo>
                    <a:cubicBezTo>
                      <a:pt x="58" y="74"/>
                      <a:pt x="58" y="73"/>
                      <a:pt x="58" y="72"/>
                    </a:cubicBezTo>
                    <a:cubicBezTo>
                      <a:pt x="57" y="71"/>
                      <a:pt x="57" y="69"/>
                      <a:pt x="57" y="68"/>
                    </a:cubicBezTo>
                    <a:cubicBezTo>
                      <a:pt x="57" y="67"/>
                      <a:pt x="56" y="66"/>
                      <a:pt x="56" y="65"/>
                    </a:cubicBezTo>
                    <a:cubicBezTo>
                      <a:pt x="56" y="62"/>
                      <a:pt x="56" y="60"/>
                      <a:pt x="56" y="57"/>
                    </a:cubicBezTo>
                    <a:cubicBezTo>
                      <a:pt x="56" y="2"/>
                      <a:pt x="56" y="2"/>
                      <a:pt x="56" y="2"/>
                    </a:cubicBezTo>
                    <a:cubicBezTo>
                      <a:pt x="55" y="2"/>
                      <a:pt x="55" y="1"/>
                      <a:pt x="54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1"/>
                      <a:pt x="52" y="1"/>
                      <a:pt x="52" y="0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4" y="48"/>
                      <a:pt x="0" y="61"/>
                      <a:pt x="2" y="73"/>
                    </a:cubicBezTo>
                    <a:cubicBezTo>
                      <a:pt x="5" y="95"/>
                      <a:pt x="5" y="95"/>
                      <a:pt x="5" y="95"/>
                    </a:cubicBezTo>
                    <a:cubicBezTo>
                      <a:pt x="6" y="96"/>
                      <a:pt x="7" y="96"/>
                      <a:pt x="8" y="96"/>
                    </a:cubicBezTo>
                    <a:cubicBezTo>
                      <a:pt x="12" y="98"/>
                      <a:pt x="16" y="100"/>
                      <a:pt x="21" y="102"/>
                    </a:cubicBezTo>
                    <a:cubicBezTo>
                      <a:pt x="22" y="102"/>
                      <a:pt x="23" y="103"/>
                      <a:pt x="24" y="103"/>
                    </a:cubicBezTo>
                    <a:cubicBezTo>
                      <a:pt x="30" y="105"/>
                      <a:pt x="35" y="107"/>
                      <a:pt x="41" y="108"/>
                    </a:cubicBezTo>
                    <a:cubicBezTo>
                      <a:pt x="42" y="108"/>
                      <a:pt x="44" y="108"/>
                      <a:pt x="45" y="108"/>
                    </a:cubicBezTo>
                    <a:cubicBezTo>
                      <a:pt x="49" y="109"/>
                      <a:pt x="54" y="110"/>
                      <a:pt x="59" y="110"/>
                    </a:cubicBezTo>
                    <a:cubicBezTo>
                      <a:pt x="61" y="110"/>
                      <a:pt x="63" y="110"/>
                      <a:pt x="64" y="110"/>
                    </a:cubicBezTo>
                    <a:cubicBezTo>
                      <a:pt x="69" y="110"/>
                      <a:pt x="74" y="110"/>
                      <a:pt x="79" y="110"/>
                    </a:cubicBezTo>
                    <a:cubicBezTo>
                      <a:pt x="79" y="110"/>
                      <a:pt x="79" y="110"/>
                      <a:pt x="79" y="110"/>
                    </a:cubicBezTo>
                    <a:cubicBezTo>
                      <a:pt x="80" y="110"/>
                      <a:pt x="81" y="110"/>
                      <a:pt x="82" y="110"/>
                    </a:cubicBezTo>
                    <a:cubicBezTo>
                      <a:pt x="81" y="109"/>
                      <a:pt x="80" y="108"/>
                      <a:pt x="79" y="107"/>
                    </a:cubicBezTo>
                    <a:cubicBezTo>
                      <a:pt x="78" y="107"/>
                      <a:pt x="77" y="106"/>
                      <a:pt x="76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33"/>
              <p:cNvSpPr>
                <a:spLocks/>
              </p:cNvSpPr>
              <p:nvPr/>
            </p:nvSpPr>
            <p:spPr bwMode="auto">
              <a:xfrm>
                <a:off x="8810626" y="4976813"/>
                <a:ext cx="384175" cy="368300"/>
              </a:xfrm>
              <a:custGeom>
                <a:avLst/>
                <a:gdLst>
                  <a:gd name="T0" fmla="*/ 1 w 102"/>
                  <a:gd name="T1" fmla="*/ 96 h 98"/>
                  <a:gd name="T2" fmla="*/ 1 w 102"/>
                  <a:gd name="T3" fmla="*/ 96 h 98"/>
                  <a:gd name="T4" fmla="*/ 2 w 102"/>
                  <a:gd name="T5" fmla="*/ 98 h 98"/>
                  <a:gd name="T6" fmla="*/ 57 w 102"/>
                  <a:gd name="T7" fmla="*/ 98 h 98"/>
                  <a:gd name="T8" fmla="*/ 89 w 102"/>
                  <a:gd name="T9" fmla="*/ 82 h 98"/>
                  <a:gd name="T10" fmla="*/ 102 w 102"/>
                  <a:gd name="T11" fmla="*/ 65 h 98"/>
                  <a:gd name="T12" fmla="*/ 102 w 102"/>
                  <a:gd name="T13" fmla="*/ 65 h 98"/>
                  <a:gd name="T14" fmla="*/ 102 w 102"/>
                  <a:gd name="T15" fmla="*/ 64 h 98"/>
                  <a:gd name="T16" fmla="*/ 95 w 102"/>
                  <a:gd name="T17" fmla="*/ 47 h 98"/>
                  <a:gd name="T18" fmla="*/ 94 w 102"/>
                  <a:gd name="T19" fmla="*/ 46 h 98"/>
                  <a:gd name="T20" fmla="*/ 73 w 102"/>
                  <a:gd name="T21" fmla="*/ 15 h 98"/>
                  <a:gd name="T22" fmla="*/ 71 w 102"/>
                  <a:gd name="T23" fmla="*/ 13 h 98"/>
                  <a:gd name="T24" fmla="*/ 59 w 102"/>
                  <a:gd name="T25" fmla="*/ 1 h 98"/>
                  <a:gd name="T26" fmla="*/ 58 w 102"/>
                  <a:gd name="T27" fmla="*/ 0 h 98"/>
                  <a:gd name="T28" fmla="*/ 58 w 102"/>
                  <a:gd name="T29" fmla="*/ 4 h 98"/>
                  <a:gd name="T30" fmla="*/ 58 w 102"/>
                  <a:gd name="T31" fmla="*/ 7 h 98"/>
                  <a:gd name="T32" fmla="*/ 58 w 102"/>
                  <a:gd name="T33" fmla="*/ 11 h 98"/>
                  <a:gd name="T34" fmla="*/ 58 w 102"/>
                  <a:gd name="T35" fmla="*/ 15 h 98"/>
                  <a:gd name="T36" fmla="*/ 57 w 102"/>
                  <a:gd name="T37" fmla="*/ 19 h 98"/>
                  <a:gd name="T38" fmla="*/ 57 w 102"/>
                  <a:gd name="T39" fmla="*/ 22 h 98"/>
                  <a:gd name="T40" fmla="*/ 56 w 102"/>
                  <a:gd name="T41" fmla="*/ 26 h 98"/>
                  <a:gd name="T42" fmla="*/ 55 w 102"/>
                  <a:gd name="T43" fmla="*/ 30 h 98"/>
                  <a:gd name="T44" fmla="*/ 53 w 102"/>
                  <a:gd name="T45" fmla="*/ 34 h 98"/>
                  <a:gd name="T46" fmla="*/ 52 w 102"/>
                  <a:gd name="T47" fmla="*/ 37 h 98"/>
                  <a:gd name="T48" fmla="*/ 50 w 102"/>
                  <a:gd name="T49" fmla="*/ 41 h 98"/>
                  <a:gd name="T50" fmla="*/ 48 w 102"/>
                  <a:gd name="T51" fmla="*/ 43 h 98"/>
                  <a:gd name="T52" fmla="*/ 46 w 102"/>
                  <a:gd name="T53" fmla="*/ 47 h 98"/>
                  <a:gd name="T54" fmla="*/ 44 w 102"/>
                  <a:gd name="T55" fmla="*/ 50 h 98"/>
                  <a:gd name="T56" fmla="*/ 39 w 102"/>
                  <a:gd name="T57" fmla="*/ 55 h 98"/>
                  <a:gd name="T58" fmla="*/ 0 w 102"/>
                  <a:gd name="T59" fmla="*/ 94 h 98"/>
                  <a:gd name="T60" fmla="*/ 1 w 102"/>
                  <a:gd name="T61" fmla="*/ 9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2" h="98">
                    <a:moveTo>
                      <a:pt x="1" y="96"/>
                    </a:moveTo>
                    <a:cubicBezTo>
                      <a:pt x="1" y="96"/>
                      <a:pt x="1" y="96"/>
                      <a:pt x="1" y="96"/>
                    </a:cubicBezTo>
                    <a:cubicBezTo>
                      <a:pt x="1" y="97"/>
                      <a:pt x="1" y="98"/>
                      <a:pt x="2" y="98"/>
                    </a:cubicBezTo>
                    <a:cubicBezTo>
                      <a:pt x="57" y="98"/>
                      <a:pt x="57" y="98"/>
                      <a:pt x="57" y="98"/>
                    </a:cubicBezTo>
                    <a:cubicBezTo>
                      <a:pt x="69" y="98"/>
                      <a:pt x="81" y="92"/>
                      <a:pt x="89" y="82"/>
                    </a:cubicBezTo>
                    <a:cubicBezTo>
                      <a:pt x="102" y="65"/>
                      <a:pt x="102" y="65"/>
                      <a:pt x="102" y="65"/>
                    </a:cubicBezTo>
                    <a:cubicBezTo>
                      <a:pt x="102" y="65"/>
                      <a:pt x="102" y="65"/>
                      <a:pt x="102" y="65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100" y="58"/>
                      <a:pt x="97" y="53"/>
                      <a:pt x="95" y="47"/>
                    </a:cubicBezTo>
                    <a:cubicBezTo>
                      <a:pt x="95" y="47"/>
                      <a:pt x="94" y="46"/>
                      <a:pt x="94" y="46"/>
                    </a:cubicBezTo>
                    <a:cubicBezTo>
                      <a:pt x="88" y="35"/>
                      <a:pt x="81" y="24"/>
                      <a:pt x="73" y="15"/>
                    </a:cubicBezTo>
                    <a:cubicBezTo>
                      <a:pt x="72" y="14"/>
                      <a:pt x="72" y="13"/>
                      <a:pt x="71" y="13"/>
                    </a:cubicBezTo>
                    <a:cubicBezTo>
                      <a:pt x="67" y="9"/>
                      <a:pt x="63" y="5"/>
                      <a:pt x="59" y="1"/>
                    </a:cubicBezTo>
                    <a:cubicBezTo>
                      <a:pt x="59" y="1"/>
                      <a:pt x="58" y="0"/>
                      <a:pt x="58" y="0"/>
                    </a:cubicBezTo>
                    <a:cubicBezTo>
                      <a:pt x="58" y="1"/>
                      <a:pt x="58" y="3"/>
                      <a:pt x="58" y="4"/>
                    </a:cubicBezTo>
                    <a:cubicBezTo>
                      <a:pt x="58" y="5"/>
                      <a:pt x="58" y="6"/>
                      <a:pt x="58" y="7"/>
                    </a:cubicBezTo>
                    <a:cubicBezTo>
                      <a:pt x="58" y="9"/>
                      <a:pt x="58" y="10"/>
                      <a:pt x="58" y="11"/>
                    </a:cubicBezTo>
                    <a:cubicBezTo>
                      <a:pt x="58" y="13"/>
                      <a:pt x="58" y="14"/>
                      <a:pt x="58" y="15"/>
                    </a:cubicBezTo>
                    <a:cubicBezTo>
                      <a:pt x="58" y="16"/>
                      <a:pt x="58" y="18"/>
                      <a:pt x="57" y="19"/>
                    </a:cubicBezTo>
                    <a:cubicBezTo>
                      <a:pt x="57" y="20"/>
                      <a:pt x="57" y="21"/>
                      <a:pt x="57" y="22"/>
                    </a:cubicBezTo>
                    <a:cubicBezTo>
                      <a:pt x="57" y="24"/>
                      <a:pt x="56" y="25"/>
                      <a:pt x="56" y="26"/>
                    </a:cubicBezTo>
                    <a:cubicBezTo>
                      <a:pt x="55" y="27"/>
                      <a:pt x="55" y="29"/>
                      <a:pt x="55" y="30"/>
                    </a:cubicBezTo>
                    <a:cubicBezTo>
                      <a:pt x="54" y="31"/>
                      <a:pt x="54" y="32"/>
                      <a:pt x="53" y="34"/>
                    </a:cubicBezTo>
                    <a:cubicBezTo>
                      <a:pt x="53" y="35"/>
                      <a:pt x="53" y="36"/>
                      <a:pt x="52" y="37"/>
                    </a:cubicBezTo>
                    <a:cubicBezTo>
                      <a:pt x="51" y="38"/>
                      <a:pt x="51" y="39"/>
                      <a:pt x="50" y="41"/>
                    </a:cubicBezTo>
                    <a:cubicBezTo>
                      <a:pt x="49" y="41"/>
                      <a:pt x="49" y="42"/>
                      <a:pt x="48" y="43"/>
                    </a:cubicBezTo>
                    <a:cubicBezTo>
                      <a:pt x="48" y="45"/>
                      <a:pt x="47" y="46"/>
                      <a:pt x="46" y="47"/>
                    </a:cubicBezTo>
                    <a:cubicBezTo>
                      <a:pt x="45" y="48"/>
                      <a:pt x="45" y="49"/>
                      <a:pt x="44" y="50"/>
                    </a:cubicBezTo>
                    <a:cubicBezTo>
                      <a:pt x="43" y="52"/>
                      <a:pt x="41" y="54"/>
                      <a:pt x="39" y="55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5"/>
                      <a:pt x="0" y="95"/>
                      <a:pt x="1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34"/>
              <p:cNvSpPr>
                <a:spLocks/>
              </p:cNvSpPr>
              <p:nvPr/>
            </p:nvSpPr>
            <p:spPr bwMode="auto">
              <a:xfrm>
                <a:off x="8256588" y="4870450"/>
                <a:ext cx="369888" cy="392113"/>
              </a:xfrm>
              <a:custGeom>
                <a:avLst/>
                <a:gdLst>
                  <a:gd name="T0" fmla="*/ 7 w 98"/>
                  <a:gd name="T1" fmla="*/ 45 h 104"/>
                  <a:gd name="T2" fmla="*/ 8 w 98"/>
                  <a:gd name="T3" fmla="*/ 45 h 104"/>
                  <a:gd name="T4" fmla="*/ 9 w 98"/>
                  <a:gd name="T5" fmla="*/ 45 h 104"/>
                  <a:gd name="T6" fmla="*/ 20 w 98"/>
                  <a:gd name="T7" fmla="*/ 47 h 104"/>
                  <a:gd name="T8" fmla="*/ 21 w 98"/>
                  <a:gd name="T9" fmla="*/ 47 h 104"/>
                  <a:gd name="T10" fmla="*/ 32 w 98"/>
                  <a:gd name="T11" fmla="*/ 50 h 104"/>
                  <a:gd name="T12" fmla="*/ 34 w 98"/>
                  <a:gd name="T13" fmla="*/ 51 h 104"/>
                  <a:gd name="T14" fmla="*/ 44 w 98"/>
                  <a:gd name="T15" fmla="*/ 56 h 104"/>
                  <a:gd name="T16" fmla="*/ 46 w 98"/>
                  <a:gd name="T17" fmla="*/ 57 h 104"/>
                  <a:gd name="T18" fmla="*/ 55 w 98"/>
                  <a:gd name="T19" fmla="*/ 65 h 104"/>
                  <a:gd name="T20" fmla="*/ 94 w 98"/>
                  <a:gd name="T21" fmla="*/ 104 h 104"/>
                  <a:gd name="T22" fmla="*/ 95 w 98"/>
                  <a:gd name="T23" fmla="*/ 103 h 104"/>
                  <a:gd name="T24" fmla="*/ 96 w 98"/>
                  <a:gd name="T25" fmla="*/ 103 h 104"/>
                  <a:gd name="T26" fmla="*/ 98 w 98"/>
                  <a:gd name="T27" fmla="*/ 102 h 104"/>
                  <a:gd name="T28" fmla="*/ 98 w 98"/>
                  <a:gd name="T29" fmla="*/ 40 h 104"/>
                  <a:gd name="T30" fmla="*/ 76 w 98"/>
                  <a:gd name="T31" fmla="*/ 4 h 104"/>
                  <a:gd name="T32" fmla="*/ 68 w 98"/>
                  <a:gd name="T33" fmla="*/ 0 h 104"/>
                  <a:gd name="T34" fmla="*/ 49 w 98"/>
                  <a:gd name="T35" fmla="*/ 8 h 104"/>
                  <a:gd name="T36" fmla="*/ 48 w 98"/>
                  <a:gd name="T37" fmla="*/ 8 h 104"/>
                  <a:gd name="T38" fmla="*/ 15 w 98"/>
                  <a:gd name="T39" fmla="*/ 30 h 104"/>
                  <a:gd name="T40" fmla="*/ 13 w 98"/>
                  <a:gd name="T41" fmla="*/ 32 h 104"/>
                  <a:gd name="T42" fmla="*/ 1 w 98"/>
                  <a:gd name="T43" fmla="*/ 45 h 104"/>
                  <a:gd name="T44" fmla="*/ 1 w 98"/>
                  <a:gd name="T45" fmla="*/ 45 h 104"/>
                  <a:gd name="T46" fmla="*/ 0 w 98"/>
                  <a:gd name="T47" fmla="*/ 46 h 104"/>
                  <a:gd name="T48" fmla="*/ 2 w 98"/>
                  <a:gd name="T49" fmla="*/ 46 h 104"/>
                  <a:gd name="T50" fmla="*/ 7 w 98"/>
                  <a:gd name="T51" fmla="*/ 4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8" h="104">
                    <a:moveTo>
                      <a:pt x="7" y="45"/>
                    </a:moveTo>
                    <a:cubicBezTo>
                      <a:pt x="7" y="45"/>
                      <a:pt x="8" y="45"/>
                      <a:pt x="8" y="45"/>
                    </a:cubicBezTo>
                    <a:cubicBezTo>
                      <a:pt x="8" y="45"/>
                      <a:pt x="9" y="45"/>
                      <a:pt x="9" y="45"/>
                    </a:cubicBezTo>
                    <a:cubicBezTo>
                      <a:pt x="13" y="45"/>
                      <a:pt x="17" y="46"/>
                      <a:pt x="20" y="4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5" y="47"/>
                      <a:pt x="29" y="49"/>
                      <a:pt x="32" y="50"/>
                    </a:cubicBezTo>
                    <a:cubicBezTo>
                      <a:pt x="33" y="50"/>
                      <a:pt x="33" y="50"/>
                      <a:pt x="34" y="51"/>
                    </a:cubicBezTo>
                    <a:cubicBezTo>
                      <a:pt x="38" y="52"/>
                      <a:pt x="41" y="54"/>
                      <a:pt x="44" y="56"/>
                    </a:cubicBezTo>
                    <a:cubicBezTo>
                      <a:pt x="45" y="56"/>
                      <a:pt x="45" y="57"/>
                      <a:pt x="46" y="57"/>
                    </a:cubicBezTo>
                    <a:cubicBezTo>
                      <a:pt x="49" y="59"/>
                      <a:pt x="52" y="62"/>
                      <a:pt x="55" y="65"/>
                    </a:cubicBezTo>
                    <a:cubicBezTo>
                      <a:pt x="94" y="104"/>
                      <a:pt x="94" y="104"/>
                      <a:pt x="94" y="104"/>
                    </a:cubicBezTo>
                    <a:cubicBezTo>
                      <a:pt x="94" y="103"/>
                      <a:pt x="95" y="103"/>
                      <a:pt x="95" y="103"/>
                    </a:cubicBezTo>
                    <a:cubicBezTo>
                      <a:pt x="96" y="103"/>
                      <a:pt x="96" y="103"/>
                      <a:pt x="96" y="103"/>
                    </a:cubicBezTo>
                    <a:cubicBezTo>
                      <a:pt x="97" y="103"/>
                      <a:pt x="97" y="102"/>
                      <a:pt x="98" y="102"/>
                    </a:cubicBezTo>
                    <a:cubicBezTo>
                      <a:pt x="98" y="40"/>
                      <a:pt x="98" y="40"/>
                      <a:pt x="98" y="40"/>
                    </a:cubicBezTo>
                    <a:cubicBezTo>
                      <a:pt x="98" y="25"/>
                      <a:pt x="89" y="11"/>
                      <a:pt x="76" y="4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62" y="2"/>
                      <a:pt x="55" y="5"/>
                      <a:pt x="49" y="8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36" y="14"/>
                      <a:pt x="25" y="21"/>
                      <a:pt x="15" y="30"/>
                    </a:cubicBezTo>
                    <a:cubicBezTo>
                      <a:pt x="14" y="31"/>
                      <a:pt x="14" y="31"/>
                      <a:pt x="13" y="32"/>
                    </a:cubicBezTo>
                    <a:cubicBezTo>
                      <a:pt x="9" y="36"/>
                      <a:pt x="5" y="40"/>
                      <a:pt x="1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0" y="45"/>
                      <a:pt x="0" y="45"/>
                      <a:pt x="0" y="46"/>
                    </a:cubicBezTo>
                    <a:cubicBezTo>
                      <a:pt x="1" y="46"/>
                      <a:pt x="1" y="46"/>
                      <a:pt x="2" y="46"/>
                    </a:cubicBezTo>
                    <a:cubicBezTo>
                      <a:pt x="4" y="45"/>
                      <a:pt x="6" y="45"/>
                      <a:pt x="7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Freeform 35"/>
              <p:cNvSpPr>
                <a:spLocks/>
              </p:cNvSpPr>
              <p:nvPr/>
            </p:nvSpPr>
            <p:spPr bwMode="auto">
              <a:xfrm>
                <a:off x="8810626" y="5348288"/>
                <a:ext cx="414338" cy="309563"/>
              </a:xfrm>
              <a:custGeom>
                <a:avLst/>
                <a:gdLst>
                  <a:gd name="T0" fmla="*/ 107 w 110"/>
                  <a:gd name="T1" fmla="*/ 3 h 82"/>
                  <a:gd name="T2" fmla="*/ 107 w 110"/>
                  <a:gd name="T3" fmla="*/ 3 h 82"/>
                  <a:gd name="T4" fmla="*/ 105 w 110"/>
                  <a:gd name="T5" fmla="*/ 5 h 82"/>
                  <a:gd name="T6" fmla="*/ 102 w 110"/>
                  <a:gd name="T7" fmla="*/ 8 h 82"/>
                  <a:gd name="T8" fmla="*/ 99 w 110"/>
                  <a:gd name="T9" fmla="*/ 11 h 82"/>
                  <a:gd name="T10" fmla="*/ 96 w 110"/>
                  <a:gd name="T11" fmla="*/ 13 h 82"/>
                  <a:gd name="T12" fmla="*/ 93 w 110"/>
                  <a:gd name="T13" fmla="*/ 15 h 82"/>
                  <a:gd name="T14" fmla="*/ 89 w 110"/>
                  <a:gd name="T15" fmla="*/ 17 h 82"/>
                  <a:gd name="T16" fmla="*/ 86 w 110"/>
                  <a:gd name="T17" fmla="*/ 19 h 82"/>
                  <a:gd name="T18" fmla="*/ 82 w 110"/>
                  <a:gd name="T19" fmla="*/ 21 h 82"/>
                  <a:gd name="T20" fmla="*/ 79 w 110"/>
                  <a:gd name="T21" fmla="*/ 22 h 82"/>
                  <a:gd name="T22" fmla="*/ 75 w 110"/>
                  <a:gd name="T23" fmla="*/ 23 h 82"/>
                  <a:gd name="T24" fmla="*/ 72 w 110"/>
                  <a:gd name="T25" fmla="*/ 24 h 82"/>
                  <a:gd name="T26" fmla="*/ 67 w 110"/>
                  <a:gd name="T27" fmla="*/ 25 h 82"/>
                  <a:gd name="T28" fmla="*/ 65 w 110"/>
                  <a:gd name="T29" fmla="*/ 25 h 82"/>
                  <a:gd name="T30" fmla="*/ 57 w 110"/>
                  <a:gd name="T31" fmla="*/ 26 h 82"/>
                  <a:gd name="T32" fmla="*/ 2 w 110"/>
                  <a:gd name="T33" fmla="*/ 26 h 82"/>
                  <a:gd name="T34" fmla="*/ 1 w 110"/>
                  <a:gd name="T35" fmla="*/ 28 h 82"/>
                  <a:gd name="T36" fmla="*/ 1 w 110"/>
                  <a:gd name="T37" fmla="*/ 28 h 82"/>
                  <a:gd name="T38" fmla="*/ 0 w 110"/>
                  <a:gd name="T39" fmla="*/ 30 h 82"/>
                  <a:gd name="T40" fmla="*/ 39 w 110"/>
                  <a:gd name="T41" fmla="*/ 69 h 82"/>
                  <a:gd name="T42" fmla="*/ 73 w 110"/>
                  <a:gd name="T43" fmla="*/ 80 h 82"/>
                  <a:gd name="T44" fmla="*/ 95 w 110"/>
                  <a:gd name="T45" fmla="*/ 77 h 82"/>
                  <a:gd name="T46" fmla="*/ 96 w 110"/>
                  <a:gd name="T47" fmla="*/ 74 h 82"/>
                  <a:gd name="T48" fmla="*/ 100 w 110"/>
                  <a:gd name="T49" fmla="*/ 65 h 82"/>
                  <a:gd name="T50" fmla="*/ 102 w 110"/>
                  <a:gd name="T51" fmla="*/ 59 h 82"/>
                  <a:gd name="T52" fmla="*/ 105 w 110"/>
                  <a:gd name="T53" fmla="*/ 49 h 82"/>
                  <a:gd name="T54" fmla="*/ 106 w 110"/>
                  <a:gd name="T55" fmla="*/ 44 h 82"/>
                  <a:gd name="T56" fmla="*/ 108 w 110"/>
                  <a:gd name="T57" fmla="*/ 33 h 82"/>
                  <a:gd name="T58" fmla="*/ 109 w 110"/>
                  <a:gd name="T59" fmla="*/ 29 h 82"/>
                  <a:gd name="T60" fmla="*/ 110 w 110"/>
                  <a:gd name="T61" fmla="*/ 13 h 82"/>
                  <a:gd name="T62" fmla="*/ 109 w 110"/>
                  <a:gd name="T63" fmla="*/ 0 h 82"/>
                  <a:gd name="T64" fmla="*/ 107 w 110"/>
                  <a:gd name="T65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0" h="82">
                    <a:moveTo>
                      <a:pt x="107" y="3"/>
                    </a:moveTo>
                    <a:cubicBezTo>
                      <a:pt x="107" y="3"/>
                      <a:pt x="107" y="3"/>
                      <a:pt x="107" y="3"/>
                    </a:cubicBezTo>
                    <a:cubicBezTo>
                      <a:pt x="106" y="4"/>
                      <a:pt x="106" y="4"/>
                      <a:pt x="105" y="5"/>
                    </a:cubicBezTo>
                    <a:cubicBezTo>
                      <a:pt x="104" y="6"/>
                      <a:pt x="103" y="7"/>
                      <a:pt x="102" y="8"/>
                    </a:cubicBezTo>
                    <a:cubicBezTo>
                      <a:pt x="101" y="9"/>
                      <a:pt x="100" y="10"/>
                      <a:pt x="99" y="11"/>
                    </a:cubicBezTo>
                    <a:cubicBezTo>
                      <a:pt x="98" y="11"/>
                      <a:pt x="97" y="12"/>
                      <a:pt x="96" y="13"/>
                    </a:cubicBezTo>
                    <a:cubicBezTo>
                      <a:pt x="95" y="14"/>
                      <a:pt x="94" y="14"/>
                      <a:pt x="93" y="15"/>
                    </a:cubicBezTo>
                    <a:cubicBezTo>
                      <a:pt x="92" y="16"/>
                      <a:pt x="90" y="16"/>
                      <a:pt x="89" y="17"/>
                    </a:cubicBezTo>
                    <a:cubicBezTo>
                      <a:pt x="88" y="18"/>
                      <a:pt x="87" y="18"/>
                      <a:pt x="86" y="19"/>
                    </a:cubicBezTo>
                    <a:cubicBezTo>
                      <a:pt x="85" y="19"/>
                      <a:pt x="84" y="20"/>
                      <a:pt x="82" y="21"/>
                    </a:cubicBezTo>
                    <a:cubicBezTo>
                      <a:pt x="81" y="21"/>
                      <a:pt x="80" y="21"/>
                      <a:pt x="79" y="22"/>
                    </a:cubicBezTo>
                    <a:cubicBezTo>
                      <a:pt x="78" y="22"/>
                      <a:pt x="76" y="23"/>
                      <a:pt x="75" y="23"/>
                    </a:cubicBezTo>
                    <a:cubicBezTo>
                      <a:pt x="74" y="23"/>
                      <a:pt x="73" y="24"/>
                      <a:pt x="72" y="24"/>
                    </a:cubicBezTo>
                    <a:cubicBezTo>
                      <a:pt x="70" y="24"/>
                      <a:pt x="69" y="25"/>
                      <a:pt x="67" y="25"/>
                    </a:cubicBezTo>
                    <a:cubicBezTo>
                      <a:pt x="66" y="25"/>
                      <a:pt x="65" y="25"/>
                      <a:pt x="65" y="25"/>
                    </a:cubicBezTo>
                    <a:cubicBezTo>
                      <a:pt x="62" y="26"/>
                      <a:pt x="59" y="26"/>
                      <a:pt x="57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1" y="27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9"/>
                      <a:pt x="0" y="29"/>
                      <a:pt x="0" y="30"/>
                    </a:cubicBezTo>
                    <a:cubicBezTo>
                      <a:pt x="39" y="69"/>
                      <a:pt x="39" y="69"/>
                      <a:pt x="39" y="69"/>
                    </a:cubicBezTo>
                    <a:cubicBezTo>
                      <a:pt x="48" y="78"/>
                      <a:pt x="60" y="82"/>
                      <a:pt x="73" y="80"/>
                    </a:cubicBezTo>
                    <a:cubicBezTo>
                      <a:pt x="95" y="77"/>
                      <a:pt x="95" y="77"/>
                      <a:pt x="95" y="77"/>
                    </a:cubicBezTo>
                    <a:cubicBezTo>
                      <a:pt x="95" y="76"/>
                      <a:pt x="96" y="75"/>
                      <a:pt x="96" y="74"/>
                    </a:cubicBezTo>
                    <a:cubicBezTo>
                      <a:pt x="98" y="71"/>
                      <a:pt x="99" y="68"/>
                      <a:pt x="100" y="65"/>
                    </a:cubicBezTo>
                    <a:cubicBezTo>
                      <a:pt x="101" y="63"/>
                      <a:pt x="101" y="61"/>
                      <a:pt x="102" y="59"/>
                    </a:cubicBezTo>
                    <a:cubicBezTo>
                      <a:pt x="103" y="56"/>
                      <a:pt x="104" y="53"/>
                      <a:pt x="105" y="49"/>
                    </a:cubicBezTo>
                    <a:cubicBezTo>
                      <a:pt x="105" y="47"/>
                      <a:pt x="106" y="46"/>
                      <a:pt x="106" y="44"/>
                    </a:cubicBezTo>
                    <a:cubicBezTo>
                      <a:pt x="107" y="40"/>
                      <a:pt x="108" y="37"/>
                      <a:pt x="108" y="33"/>
                    </a:cubicBezTo>
                    <a:cubicBezTo>
                      <a:pt x="108" y="31"/>
                      <a:pt x="109" y="30"/>
                      <a:pt x="109" y="29"/>
                    </a:cubicBezTo>
                    <a:cubicBezTo>
                      <a:pt x="110" y="23"/>
                      <a:pt x="110" y="18"/>
                      <a:pt x="110" y="13"/>
                    </a:cubicBezTo>
                    <a:cubicBezTo>
                      <a:pt x="110" y="9"/>
                      <a:pt x="110" y="4"/>
                      <a:pt x="109" y="0"/>
                    </a:cubicBezTo>
                    <a:cubicBezTo>
                      <a:pt x="108" y="1"/>
                      <a:pt x="108" y="2"/>
                      <a:pt x="10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 36"/>
              <p:cNvSpPr>
                <a:spLocks noEditPoints="1"/>
              </p:cNvSpPr>
              <p:nvPr/>
            </p:nvSpPr>
            <p:spPr bwMode="auto">
              <a:xfrm>
                <a:off x="7337426" y="3778250"/>
                <a:ext cx="2678113" cy="2557463"/>
              </a:xfrm>
              <a:custGeom>
                <a:avLst/>
                <a:gdLst>
                  <a:gd name="T0" fmla="*/ 355 w 711"/>
                  <a:gd name="T1" fmla="*/ 0 h 679"/>
                  <a:gd name="T2" fmla="*/ 3 w 711"/>
                  <a:gd name="T3" fmla="*/ 342 h 679"/>
                  <a:gd name="T4" fmla="*/ 60 w 711"/>
                  <a:gd name="T5" fmla="*/ 627 h 679"/>
                  <a:gd name="T6" fmla="*/ 275 w 711"/>
                  <a:gd name="T7" fmla="*/ 679 h 679"/>
                  <a:gd name="T8" fmla="*/ 598 w 711"/>
                  <a:gd name="T9" fmla="*/ 679 h 679"/>
                  <a:gd name="T10" fmla="*/ 686 w 711"/>
                  <a:gd name="T11" fmla="*/ 353 h 679"/>
                  <a:gd name="T12" fmla="*/ 526 w 711"/>
                  <a:gd name="T13" fmla="*/ 450 h 679"/>
                  <a:gd name="T14" fmla="*/ 521 w 711"/>
                  <a:gd name="T15" fmla="*/ 475 h 679"/>
                  <a:gd name="T16" fmla="*/ 506 w 711"/>
                  <a:gd name="T17" fmla="*/ 512 h 679"/>
                  <a:gd name="T18" fmla="*/ 498 w 711"/>
                  <a:gd name="T19" fmla="*/ 526 h 679"/>
                  <a:gd name="T20" fmla="*/ 484 w 711"/>
                  <a:gd name="T21" fmla="*/ 544 h 679"/>
                  <a:gd name="T22" fmla="*/ 463 w 711"/>
                  <a:gd name="T23" fmla="*/ 564 h 679"/>
                  <a:gd name="T24" fmla="*/ 448 w 711"/>
                  <a:gd name="T25" fmla="*/ 574 h 679"/>
                  <a:gd name="T26" fmla="*/ 420 w 711"/>
                  <a:gd name="T27" fmla="*/ 589 h 679"/>
                  <a:gd name="T28" fmla="*/ 403 w 711"/>
                  <a:gd name="T29" fmla="*/ 595 h 679"/>
                  <a:gd name="T30" fmla="*/ 376 w 711"/>
                  <a:gd name="T31" fmla="*/ 600 h 679"/>
                  <a:gd name="T32" fmla="*/ 335 w 711"/>
                  <a:gd name="T33" fmla="*/ 600 h 679"/>
                  <a:gd name="T34" fmla="*/ 309 w 711"/>
                  <a:gd name="T35" fmla="*/ 595 h 679"/>
                  <a:gd name="T36" fmla="*/ 273 w 711"/>
                  <a:gd name="T37" fmla="*/ 581 h 679"/>
                  <a:gd name="T38" fmla="*/ 258 w 711"/>
                  <a:gd name="T39" fmla="*/ 572 h 679"/>
                  <a:gd name="T40" fmla="*/ 241 w 711"/>
                  <a:gd name="T41" fmla="*/ 558 h 679"/>
                  <a:gd name="T42" fmla="*/ 221 w 711"/>
                  <a:gd name="T43" fmla="*/ 537 h 679"/>
                  <a:gd name="T44" fmla="*/ 211 w 711"/>
                  <a:gd name="T45" fmla="*/ 523 h 679"/>
                  <a:gd name="T46" fmla="*/ 195 w 711"/>
                  <a:gd name="T47" fmla="*/ 494 h 679"/>
                  <a:gd name="T48" fmla="*/ 190 w 711"/>
                  <a:gd name="T49" fmla="*/ 478 h 679"/>
                  <a:gd name="T50" fmla="*/ 184 w 711"/>
                  <a:gd name="T51" fmla="*/ 450 h 679"/>
                  <a:gd name="T52" fmla="*/ 184 w 711"/>
                  <a:gd name="T53" fmla="*/ 409 h 679"/>
                  <a:gd name="T54" fmla="*/ 189 w 711"/>
                  <a:gd name="T55" fmla="*/ 384 h 679"/>
                  <a:gd name="T56" fmla="*/ 204 w 711"/>
                  <a:gd name="T57" fmla="*/ 347 h 679"/>
                  <a:gd name="T58" fmla="*/ 213 w 711"/>
                  <a:gd name="T59" fmla="*/ 333 h 679"/>
                  <a:gd name="T60" fmla="*/ 227 w 711"/>
                  <a:gd name="T61" fmla="*/ 315 h 679"/>
                  <a:gd name="T62" fmla="*/ 248 w 711"/>
                  <a:gd name="T63" fmla="*/ 295 h 679"/>
                  <a:gd name="T64" fmla="*/ 264 w 711"/>
                  <a:gd name="T65" fmla="*/ 284 h 679"/>
                  <a:gd name="T66" fmla="*/ 293 w 711"/>
                  <a:gd name="T67" fmla="*/ 269 h 679"/>
                  <a:gd name="T68" fmla="*/ 310 w 711"/>
                  <a:gd name="T69" fmla="*/ 263 h 679"/>
                  <a:gd name="T70" fmla="*/ 329 w 711"/>
                  <a:gd name="T71" fmla="*/ 260 h 679"/>
                  <a:gd name="T72" fmla="*/ 355 w 711"/>
                  <a:gd name="T73" fmla="*/ 257 h 679"/>
                  <a:gd name="T74" fmla="*/ 375 w 711"/>
                  <a:gd name="T75" fmla="*/ 258 h 679"/>
                  <a:gd name="T76" fmla="*/ 401 w 711"/>
                  <a:gd name="T77" fmla="*/ 264 h 679"/>
                  <a:gd name="T78" fmla="*/ 423 w 711"/>
                  <a:gd name="T79" fmla="*/ 271 h 679"/>
                  <a:gd name="T80" fmla="*/ 438 w 711"/>
                  <a:gd name="T81" fmla="*/ 279 h 679"/>
                  <a:gd name="T82" fmla="*/ 458 w 711"/>
                  <a:gd name="T83" fmla="*/ 292 h 679"/>
                  <a:gd name="T84" fmla="*/ 478 w 711"/>
                  <a:gd name="T85" fmla="*/ 309 h 679"/>
                  <a:gd name="T86" fmla="*/ 490 w 711"/>
                  <a:gd name="T87" fmla="*/ 323 h 679"/>
                  <a:gd name="T88" fmla="*/ 508 w 711"/>
                  <a:gd name="T89" fmla="*/ 350 h 679"/>
                  <a:gd name="T90" fmla="*/ 515 w 711"/>
                  <a:gd name="T91" fmla="*/ 367 h 679"/>
                  <a:gd name="T92" fmla="*/ 522 w 711"/>
                  <a:gd name="T93" fmla="*/ 389 h 679"/>
                  <a:gd name="T94" fmla="*/ 527 w 711"/>
                  <a:gd name="T95" fmla="*/ 414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11" h="679">
                    <a:moveTo>
                      <a:pt x="700" y="318"/>
                    </a:moveTo>
                    <a:cubicBezTo>
                      <a:pt x="380" y="10"/>
                      <a:pt x="380" y="10"/>
                      <a:pt x="380" y="10"/>
                    </a:cubicBezTo>
                    <a:cubicBezTo>
                      <a:pt x="374" y="4"/>
                      <a:pt x="365" y="0"/>
                      <a:pt x="355" y="0"/>
                    </a:cubicBezTo>
                    <a:cubicBezTo>
                      <a:pt x="346" y="0"/>
                      <a:pt x="337" y="4"/>
                      <a:pt x="330" y="10"/>
                    </a:cubicBezTo>
                    <a:cubicBezTo>
                      <a:pt x="10" y="318"/>
                      <a:pt x="10" y="318"/>
                      <a:pt x="10" y="318"/>
                    </a:cubicBezTo>
                    <a:cubicBezTo>
                      <a:pt x="0" y="328"/>
                      <a:pt x="1" y="337"/>
                      <a:pt x="3" y="342"/>
                    </a:cubicBezTo>
                    <a:cubicBezTo>
                      <a:pt x="4" y="346"/>
                      <a:pt x="9" y="353"/>
                      <a:pt x="24" y="353"/>
                    </a:cubicBezTo>
                    <a:cubicBezTo>
                      <a:pt x="60" y="353"/>
                      <a:pt x="60" y="353"/>
                      <a:pt x="60" y="353"/>
                    </a:cubicBezTo>
                    <a:cubicBezTo>
                      <a:pt x="60" y="627"/>
                      <a:pt x="60" y="627"/>
                      <a:pt x="60" y="627"/>
                    </a:cubicBezTo>
                    <a:cubicBezTo>
                      <a:pt x="60" y="655"/>
                      <a:pt x="85" y="679"/>
                      <a:pt x="113" y="679"/>
                    </a:cubicBezTo>
                    <a:cubicBezTo>
                      <a:pt x="161" y="679"/>
                      <a:pt x="161" y="679"/>
                      <a:pt x="161" y="679"/>
                    </a:cubicBezTo>
                    <a:cubicBezTo>
                      <a:pt x="275" y="679"/>
                      <a:pt x="275" y="679"/>
                      <a:pt x="275" y="679"/>
                    </a:cubicBezTo>
                    <a:cubicBezTo>
                      <a:pt x="431" y="679"/>
                      <a:pt x="431" y="679"/>
                      <a:pt x="431" y="679"/>
                    </a:cubicBezTo>
                    <a:cubicBezTo>
                      <a:pt x="473" y="679"/>
                      <a:pt x="473" y="679"/>
                      <a:pt x="473" y="679"/>
                    </a:cubicBezTo>
                    <a:cubicBezTo>
                      <a:pt x="598" y="679"/>
                      <a:pt x="598" y="679"/>
                      <a:pt x="598" y="679"/>
                    </a:cubicBezTo>
                    <a:cubicBezTo>
                      <a:pt x="626" y="679"/>
                      <a:pt x="649" y="655"/>
                      <a:pt x="649" y="627"/>
                    </a:cubicBezTo>
                    <a:cubicBezTo>
                      <a:pt x="649" y="353"/>
                      <a:pt x="649" y="353"/>
                      <a:pt x="649" y="353"/>
                    </a:cubicBezTo>
                    <a:cubicBezTo>
                      <a:pt x="686" y="353"/>
                      <a:pt x="686" y="353"/>
                      <a:pt x="686" y="353"/>
                    </a:cubicBezTo>
                    <a:cubicBezTo>
                      <a:pt x="701" y="353"/>
                      <a:pt x="706" y="346"/>
                      <a:pt x="708" y="342"/>
                    </a:cubicBezTo>
                    <a:cubicBezTo>
                      <a:pt x="709" y="337"/>
                      <a:pt x="711" y="328"/>
                      <a:pt x="700" y="318"/>
                    </a:cubicBezTo>
                    <a:close/>
                    <a:moveTo>
                      <a:pt x="526" y="450"/>
                    </a:moveTo>
                    <a:cubicBezTo>
                      <a:pt x="526" y="451"/>
                      <a:pt x="526" y="453"/>
                      <a:pt x="525" y="455"/>
                    </a:cubicBezTo>
                    <a:cubicBezTo>
                      <a:pt x="525" y="460"/>
                      <a:pt x="524" y="465"/>
                      <a:pt x="523" y="470"/>
                    </a:cubicBezTo>
                    <a:cubicBezTo>
                      <a:pt x="522" y="471"/>
                      <a:pt x="522" y="473"/>
                      <a:pt x="521" y="475"/>
                    </a:cubicBezTo>
                    <a:cubicBezTo>
                      <a:pt x="520" y="480"/>
                      <a:pt x="518" y="485"/>
                      <a:pt x="517" y="489"/>
                    </a:cubicBezTo>
                    <a:cubicBezTo>
                      <a:pt x="516" y="491"/>
                      <a:pt x="515" y="493"/>
                      <a:pt x="515" y="494"/>
                    </a:cubicBezTo>
                    <a:cubicBezTo>
                      <a:pt x="512" y="500"/>
                      <a:pt x="510" y="506"/>
                      <a:pt x="506" y="512"/>
                    </a:cubicBezTo>
                    <a:cubicBezTo>
                      <a:pt x="506" y="512"/>
                      <a:pt x="506" y="512"/>
                      <a:pt x="506" y="512"/>
                    </a:cubicBezTo>
                    <a:cubicBezTo>
                      <a:pt x="505" y="515"/>
                      <a:pt x="503" y="518"/>
                      <a:pt x="501" y="521"/>
                    </a:cubicBezTo>
                    <a:cubicBezTo>
                      <a:pt x="500" y="523"/>
                      <a:pt x="499" y="524"/>
                      <a:pt x="498" y="526"/>
                    </a:cubicBezTo>
                    <a:cubicBezTo>
                      <a:pt x="496" y="528"/>
                      <a:pt x="494" y="531"/>
                      <a:pt x="493" y="533"/>
                    </a:cubicBezTo>
                    <a:cubicBezTo>
                      <a:pt x="491" y="535"/>
                      <a:pt x="489" y="538"/>
                      <a:pt x="487" y="540"/>
                    </a:cubicBezTo>
                    <a:cubicBezTo>
                      <a:pt x="486" y="541"/>
                      <a:pt x="485" y="543"/>
                      <a:pt x="484" y="544"/>
                    </a:cubicBezTo>
                    <a:cubicBezTo>
                      <a:pt x="481" y="547"/>
                      <a:pt x="478" y="550"/>
                      <a:pt x="476" y="552"/>
                    </a:cubicBezTo>
                    <a:cubicBezTo>
                      <a:pt x="475" y="553"/>
                      <a:pt x="474" y="554"/>
                      <a:pt x="473" y="554"/>
                    </a:cubicBezTo>
                    <a:cubicBezTo>
                      <a:pt x="470" y="558"/>
                      <a:pt x="467" y="561"/>
                      <a:pt x="463" y="564"/>
                    </a:cubicBezTo>
                    <a:cubicBezTo>
                      <a:pt x="463" y="564"/>
                      <a:pt x="462" y="564"/>
                      <a:pt x="462" y="565"/>
                    </a:cubicBezTo>
                    <a:cubicBezTo>
                      <a:pt x="458" y="568"/>
                      <a:pt x="454" y="571"/>
                      <a:pt x="449" y="574"/>
                    </a:cubicBezTo>
                    <a:cubicBezTo>
                      <a:pt x="449" y="574"/>
                      <a:pt x="449" y="574"/>
                      <a:pt x="448" y="574"/>
                    </a:cubicBezTo>
                    <a:cubicBezTo>
                      <a:pt x="444" y="577"/>
                      <a:pt x="439" y="580"/>
                      <a:pt x="435" y="582"/>
                    </a:cubicBezTo>
                    <a:cubicBezTo>
                      <a:pt x="434" y="583"/>
                      <a:pt x="434" y="583"/>
                      <a:pt x="434" y="583"/>
                    </a:cubicBezTo>
                    <a:cubicBezTo>
                      <a:pt x="429" y="585"/>
                      <a:pt x="424" y="587"/>
                      <a:pt x="420" y="589"/>
                    </a:cubicBezTo>
                    <a:cubicBezTo>
                      <a:pt x="419" y="589"/>
                      <a:pt x="418" y="590"/>
                      <a:pt x="418" y="590"/>
                    </a:cubicBezTo>
                    <a:cubicBezTo>
                      <a:pt x="413" y="592"/>
                      <a:pt x="408" y="593"/>
                      <a:pt x="404" y="595"/>
                    </a:cubicBezTo>
                    <a:cubicBezTo>
                      <a:pt x="403" y="595"/>
                      <a:pt x="403" y="595"/>
                      <a:pt x="403" y="595"/>
                    </a:cubicBezTo>
                    <a:cubicBezTo>
                      <a:pt x="401" y="596"/>
                      <a:pt x="398" y="596"/>
                      <a:pt x="396" y="597"/>
                    </a:cubicBezTo>
                    <a:cubicBezTo>
                      <a:pt x="392" y="598"/>
                      <a:pt x="389" y="598"/>
                      <a:pt x="385" y="599"/>
                    </a:cubicBezTo>
                    <a:cubicBezTo>
                      <a:pt x="382" y="600"/>
                      <a:pt x="379" y="600"/>
                      <a:pt x="376" y="600"/>
                    </a:cubicBezTo>
                    <a:cubicBezTo>
                      <a:pt x="374" y="601"/>
                      <a:pt x="372" y="601"/>
                      <a:pt x="370" y="601"/>
                    </a:cubicBezTo>
                    <a:cubicBezTo>
                      <a:pt x="365" y="601"/>
                      <a:pt x="360" y="602"/>
                      <a:pt x="355" y="602"/>
                    </a:cubicBezTo>
                    <a:cubicBezTo>
                      <a:pt x="348" y="602"/>
                      <a:pt x="342" y="601"/>
                      <a:pt x="335" y="600"/>
                    </a:cubicBezTo>
                    <a:cubicBezTo>
                      <a:pt x="333" y="600"/>
                      <a:pt x="331" y="600"/>
                      <a:pt x="330" y="600"/>
                    </a:cubicBezTo>
                    <a:cubicBezTo>
                      <a:pt x="325" y="599"/>
                      <a:pt x="320" y="598"/>
                      <a:pt x="315" y="597"/>
                    </a:cubicBezTo>
                    <a:cubicBezTo>
                      <a:pt x="313" y="596"/>
                      <a:pt x="311" y="596"/>
                      <a:pt x="309" y="595"/>
                    </a:cubicBezTo>
                    <a:cubicBezTo>
                      <a:pt x="305" y="594"/>
                      <a:pt x="300" y="593"/>
                      <a:pt x="295" y="591"/>
                    </a:cubicBezTo>
                    <a:cubicBezTo>
                      <a:pt x="294" y="590"/>
                      <a:pt x="292" y="590"/>
                      <a:pt x="290" y="589"/>
                    </a:cubicBezTo>
                    <a:cubicBezTo>
                      <a:pt x="284" y="587"/>
                      <a:pt x="278" y="584"/>
                      <a:pt x="273" y="581"/>
                    </a:cubicBezTo>
                    <a:cubicBezTo>
                      <a:pt x="273" y="581"/>
                      <a:pt x="272" y="581"/>
                      <a:pt x="272" y="581"/>
                    </a:cubicBezTo>
                    <a:cubicBezTo>
                      <a:pt x="270" y="579"/>
                      <a:pt x="267" y="577"/>
                      <a:pt x="265" y="576"/>
                    </a:cubicBezTo>
                    <a:cubicBezTo>
                      <a:pt x="263" y="575"/>
                      <a:pt x="261" y="573"/>
                      <a:pt x="258" y="572"/>
                    </a:cubicBezTo>
                    <a:cubicBezTo>
                      <a:pt x="256" y="571"/>
                      <a:pt x="254" y="569"/>
                      <a:pt x="252" y="567"/>
                    </a:cubicBezTo>
                    <a:cubicBezTo>
                      <a:pt x="250" y="566"/>
                      <a:pt x="247" y="564"/>
                      <a:pt x="245" y="562"/>
                    </a:cubicBezTo>
                    <a:cubicBezTo>
                      <a:pt x="244" y="561"/>
                      <a:pt x="242" y="559"/>
                      <a:pt x="241" y="558"/>
                    </a:cubicBezTo>
                    <a:cubicBezTo>
                      <a:pt x="238" y="556"/>
                      <a:pt x="235" y="553"/>
                      <a:pt x="232" y="550"/>
                    </a:cubicBezTo>
                    <a:cubicBezTo>
                      <a:pt x="232" y="550"/>
                      <a:pt x="231" y="549"/>
                      <a:pt x="231" y="548"/>
                    </a:cubicBezTo>
                    <a:cubicBezTo>
                      <a:pt x="227" y="545"/>
                      <a:pt x="224" y="541"/>
                      <a:pt x="221" y="537"/>
                    </a:cubicBezTo>
                    <a:cubicBezTo>
                      <a:pt x="221" y="537"/>
                      <a:pt x="221" y="537"/>
                      <a:pt x="220" y="536"/>
                    </a:cubicBezTo>
                    <a:cubicBezTo>
                      <a:pt x="217" y="532"/>
                      <a:pt x="214" y="528"/>
                      <a:pt x="211" y="524"/>
                    </a:cubicBezTo>
                    <a:cubicBezTo>
                      <a:pt x="211" y="523"/>
                      <a:pt x="211" y="523"/>
                      <a:pt x="211" y="523"/>
                    </a:cubicBezTo>
                    <a:cubicBezTo>
                      <a:pt x="208" y="519"/>
                      <a:pt x="205" y="514"/>
                      <a:pt x="202" y="509"/>
                    </a:cubicBezTo>
                    <a:cubicBezTo>
                      <a:pt x="202" y="509"/>
                      <a:pt x="202" y="508"/>
                      <a:pt x="202" y="508"/>
                    </a:cubicBezTo>
                    <a:cubicBezTo>
                      <a:pt x="200" y="504"/>
                      <a:pt x="197" y="499"/>
                      <a:pt x="195" y="494"/>
                    </a:cubicBezTo>
                    <a:cubicBezTo>
                      <a:pt x="195" y="493"/>
                      <a:pt x="195" y="493"/>
                      <a:pt x="195" y="492"/>
                    </a:cubicBezTo>
                    <a:cubicBezTo>
                      <a:pt x="193" y="488"/>
                      <a:pt x="191" y="483"/>
                      <a:pt x="190" y="478"/>
                    </a:cubicBezTo>
                    <a:cubicBezTo>
                      <a:pt x="190" y="478"/>
                      <a:pt x="190" y="478"/>
                      <a:pt x="190" y="478"/>
                    </a:cubicBezTo>
                    <a:cubicBezTo>
                      <a:pt x="189" y="475"/>
                      <a:pt x="188" y="473"/>
                      <a:pt x="188" y="470"/>
                    </a:cubicBezTo>
                    <a:cubicBezTo>
                      <a:pt x="187" y="467"/>
                      <a:pt x="186" y="463"/>
                      <a:pt x="186" y="459"/>
                    </a:cubicBezTo>
                    <a:cubicBezTo>
                      <a:pt x="185" y="456"/>
                      <a:pt x="185" y="453"/>
                      <a:pt x="184" y="450"/>
                    </a:cubicBezTo>
                    <a:cubicBezTo>
                      <a:pt x="184" y="448"/>
                      <a:pt x="184" y="447"/>
                      <a:pt x="184" y="445"/>
                    </a:cubicBezTo>
                    <a:cubicBezTo>
                      <a:pt x="183" y="440"/>
                      <a:pt x="183" y="435"/>
                      <a:pt x="183" y="430"/>
                    </a:cubicBezTo>
                    <a:cubicBezTo>
                      <a:pt x="183" y="423"/>
                      <a:pt x="183" y="416"/>
                      <a:pt x="184" y="409"/>
                    </a:cubicBezTo>
                    <a:cubicBezTo>
                      <a:pt x="184" y="408"/>
                      <a:pt x="185" y="406"/>
                      <a:pt x="185" y="404"/>
                    </a:cubicBezTo>
                    <a:cubicBezTo>
                      <a:pt x="186" y="399"/>
                      <a:pt x="187" y="394"/>
                      <a:pt x="188" y="390"/>
                    </a:cubicBezTo>
                    <a:cubicBezTo>
                      <a:pt x="188" y="388"/>
                      <a:pt x="189" y="386"/>
                      <a:pt x="189" y="384"/>
                    </a:cubicBezTo>
                    <a:cubicBezTo>
                      <a:pt x="191" y="379"/>
                      <a:pt x="192" y="374"/>
                      <a:pt x="194" y="370"/>
                    </a:cubicBezTo>
                    <a:cubicBezTo>
                      <a:pt x="194" y="368"/>
                      <a:pt x="195" y="366"/>
                      <a:pt x="196" y="365"/>
                    </a:cubicBezTo>
                    <a:cubicBezTo>
                      <a:pt x="198" y="359"/>
                      <a:pt x="201" y="353"/>
                      <a:pt x="204" y="347"/>
                    </a:cubicBezTo>
                    <a:cubicBezTo>
                      <a:pt x="204" y="347"/>
                      <a:pt x="204" y="347"/>
                      <a:pt x="204" y="347"/>
                    </a:cubicBezTo>
                    <a:cubicBezTo>
                      <a:pt x="205" y="344"/>
                      <a:pt x="207" y="342"/>
                      <a:pt x="208" y="340"/>
                    </a:cubicBezTo>
                    <a:cubicBezTo>
                      <a:pt x="210" y="338"/>
                      <a:pt x="211" y="335"/>
                      <a:pt x="213" y="333"/>
                    </a:cubicBezTo>
                    <a:cubicBezTo>
                      <a:pt x="214" y="331"/>
                      <a:pt x="216" y="329"/>
                      <a:pt x="217" y="327"/>
                    </a:cubicBezTo>
                    <a:cubicBezTo>
                      <a:pt x="219" y="324"/>
                      <a:pt x="221" y="322"/>
                      <a:pt x="223" y="319"/>
                    </a:cubicBezTo>
                    <a:cubicBezTo>
                      <a:pt x="224" y="318"/>
                      <a:pt x="226" y="316"/>
                      <a:pt x="227" y="315"/>
                    </a:cubicBezTo>
                    <a:cubicBezTo>
                      <a:pt x="230" y="312"/>
                      <a:pt x="232" y="309"/>
                      <a:pt x="235" y="306"/>
                    </a:cubicBezTo>
                    <a:cubicBezTo>
                      <a:pt x="236" y="305"/>
                      <a:pt x="237" y="305"/>
                      <a:pt x="238" y="304"/>
                    </a:cubicBezTo>
                    <a:cubicBezTo>
                      <a:pt x="241" y="301"/>
                      <a:pt x="245" y="298"/>
                      <a:pt x="248" y="295"/>
                    </a:cubicBezTo>
                    <a:cubicBezTo>
                      <a:pt x="249" y="294"/>
                      <a:pt x="250" y="294"/>
                      <a:pt x="250" y="293"/>
                    </a:cubicBezTo>
                    <a:cubicBezTo>
                      <a:pt x="254" y="290"/>
                      <a:pt x="258" y="287"/>
                      <a:pt x="262" y="285"/>
                    </a:cubicBezTo>
                    <a:cubicBezTo>
                      <a:pt x="263" y="284"/>
                      <a:pt x="263" y="284"/>
                      <a:pt x="264" y="284"/>
                    </a:cubicBezTo>
                    <a:cubicBezTo>
                      <a:pt x="268" y="281"/>
                      <a:pt x="273" y="278"/>
                      <a:pt x="277" y="276"/>
                    </a:cubicBezTo>
                    <a:cubicBezTo>
                      <a:pt x="278" y="276"/>
                      <a:pt x="278" y="276"/>
                      <a:pt x="278" y="276"/>
                    </a:cubicBezTo>
                    <a:cubicBezTo>
                      <a:pt x="283" y="273"/>
                      <a:pt x="288" y="271"/>
                      <a:pt x="293" y="269"/>
                    </a:cubicBezTo>
                    <a:cubicBezTo>
                      <a:pt x="294" y="269"/>
                      <a:pt x="294" y="269"/>
                      <a:pt x="294" y="269"/>
                    </a:cubicBezTo>
                    <a:cubicBezTo>
                      <a:pt x="299" y="267"/>
                      <a:pt x="304" y="265"/>
                      <a:pt x="310" y="264"/>
                    </a:cubicBezTo>
                    <a:cubicBezTo>
                      <a:pt x="310" y="263"/>
                      <a:pt x="310" y="263"/>
                      <a:pt x="310" y="263"/>
                    </a:cubicBezTo>
                    <a:cubicBezTo>
                      <a:pt x="310" y="263"/>
                      <a:pt x="311" y="263"/>
                      <a:pt x="311" y="263"/>
                    </a:cubicBezTo>
                    <a:cubicBezTo>
                      <a:pt x="316" y="262"/>
                      <a:pt x="321" y="261"/>
                      <a:pt x="326" y="260"/>
                    </a:cubicBezTo>
                    <a:cubicBezTo>
                      <a:pt x="327" y="260"/>
                      <a:pt x="328" y="260"/>
                      <a:pt x="329" y="260"/>
                    </a:cubicBezTo>
                    <a:cubicBezTo>
                      <a:pt x="333" y="259"/>
                      <a:pt x="337" y="258"/>
                      <a:pt x="342" y="258"/>
                    </a:cubicBezTo>
                    <a:cubicBezTo>
                      <a:pt x="344" y="258"/>
                      <a:pt x="346" y="258"/>
                      <a:pt x="348" y="258"/>
                    </a:cubicBezTo>
                    <a:cubicBezTo>
                      <a:pt x="350" y="258"/>
                      <a:pt x="353" y="257"/>
                      <a:pt x="355" y="257"/>
                    </a:cubicBezTo>
                    <a:cubicBezTo>
                      <a:pt x="356" y="257"/>
                      <a:pt x="357" y="257"/>
                      <a:pt x="358" y="257"/>
                    </a:cubicBezTo>
                    <a:cubicBezTo>
                      <a:pt x="361" y="258"/>
                      <a:pt x="364" y="258"/>
                      <a:pt x="366" y="258"/>
                    </a:cubicBezTo>
                    <a:cubicBezTo>
                      <a:pt x="369" y="258"/>
                      <a:pt x="372" y="258"/>
                      <a:pt x="375" y="258"/>
                    </a:cubicBezTo>
                    <a:cubicBezTo>
                      <a:pt x="378" y="259"/>
                      <a:pt x="381" y="259"/>
                      <a:pt x="384" y="260"/>
                    </a:cubicBezTo>
                    <a:cubicBezTo>
                      <a:pt x="386" y="260"/>
                      <a:pt x="389" y="261"/>
                      <a:pt x="391" y="261"/>
                    </a:cubicBezTo>
                    <a:cubicBezTo>
                      <a:pt x="394" y="262"/>
                      <a:pt x="398" y="263"/>
                      <a:pt x="401" y="264"/>
                    </a:cubicBezTo>
                    <a:cubicBezTo>
                      <a:pt x="403" y="264"/>
                      <a:pt x="405" y="265"/>
                      <a:pt x="407" y="265"/>
                    </a:cubicBezTo>
                    <a:cubicBezTo>
                      <a:pt x="411" y="267"/>
                      <a:pt x="414" y="268"/>
                      <a:pt x="417" y="269"/>
                    </a:cubicBezTo>
                    <a:cubicBezTo>
                      <a:pt x="419" y="270"/>
                      <a:pt x="421" y="270"/>
                      <a:pt x="423" y="271"/>
                    </a:cubicBezTo>
                    <a:cubicBezTo>
                      <a:pt x="426" y="273"/>
                      <a:pt x="430" y="275"/>
                      <a:pt x="434" y="277"/>
                    </a:cubicBezTo>
                    <a:cubicBezTo>
                      <a:pt x="435" y="277"/>
                      <a:pt x="436" y="278"/>
                      <a:pt x="437" y="278"/>
                    </a:cubicBezTo>
                    <a:cubicBezTo>
                      <a:pt x="438" y="278"/>
                      <a:pt x="438" y="278"/>
                      <a:pt x="438" y="279"/>
                    </a:cubicBezTo>
                    <a:cubicBezTo>
                      <a:pt x="441" y="280"/>
                      <a:pt x="443" y="282"/>
                      <a:pt x="446" y="283"/>
                    </a:cubicBezTo>
                    <a:cubicBezTo>
                      <a:pt x="448" y="285"/>
                      <a:pt x="450" y="286"/>
                      <a:pt x="452" y="287"/>
                    </a:cubicBezTo>
                    <a:cubicBezTo>
                      <a:pt x="454" y="289"/>
                      <a:pt x="456" y="290"/>
                      <a:pt x="458" y="292"/>
                    </a:cubicBezTo>
                    <a:cubicBezTo>
                      <a:pt x="460" y="294"/>
                      <a:pt x="463" y="295"/>
                      <a:pt x="465" y="297"/>
                    </a:cubicBezTo>
                    <a:cubicBezTo>
                      <a:pt x="467" y="298"/>
                      <a:pt x="468" y="300"/>
                      <a:pt x="469" y="301"/>
                    </a:cubicBezTo>
                    <a:cubicBezTo>
                      <a:pt x="472" y="303"/>
                      <a:pt x="475" y="306"/>
                      <a:pt x="478" y="309"/>
                    </a:cubicBezTo>
                    <a:cubicBezTo>
                      <a:pt x="479" y="310"/>
                      <a:pt x="479" y="310"/>
                      <a:pt x="480" y="311"/>
                    </a:cubicBezTo>
                    <a:cubicBezTo>
                      <a:pt x="483" y="314"/>
                      <a:pt x="486" y="318"/>
                      <a:pt x="489" y="322"/>
                    </a:cubicBezTo>
                    <a:cubicBezTo>
                      <a:pt x="489" y="322"/>
                      <a:pt x="490" y="322"/>
                      <a:pt x="490" y="323"/>
                    </a:cubicBezTo>
                    <a:cubicBezTo>
                      <a:pt x="493" y="327"/>
                      <a:pt x="496" y="331"/>
                      <a:pt x="499" y="335"/>
                    </a:cubicBezTo>
                    <a:cubicBezTo>
                      <a:pt x="499" y="336"/>
                      <a:pt x="499" y="336"/>
                      <a:pt x="500" y="336"/>
                    </a:cubicBezTo>
                    <a:cubicBezTo>
                      <a:pt x="503" y="341"/>
                      <a:pt x="505" y="345"/>
                      <a:pt x="508" y="350"/>
                    </a:cubicBezTo>
                    <a:cubicBezTo>
                      <a:pt x="508" y="350"/>
                      <a:pt x="508" y="351"/>
                      <a:pt x="508" y="351"/>
                    </a:cubicBezTo>
                    <a:cubicBezTo>
                      <a:pt x="511" y="356"/>
                      <a:pt x="513" y="360"/>
                      <a:pt x="515" y="365"/>
                    </a:cubicBezTo>
                    <a:cubicBezTo>
                      <a:pt x="515" y="366"/>
                      <a:pt x="515" y="366"/>
                      <a:pt x="515" y="367"/>
                    </a:cubicBezTo>
                    <a:cubicBezTo>
                      <a:pt x="517" y="372"/>
                      <a:pt x="519" y="376"/>
                      <a:pt x="520" y="381"/>
                    </a:cubicBezTo>
                    <a:cubicBezTo>
                      <a:pt x="520" y="381"/>
                      <a:pt x="520" y="381"/>
                      <a:pt x="520" y="381"/>
                    </a:cubicBezTo>
                    <a:cubicBezTo>
                      <a:pt x="521" y="384"/>
                      <a:pt x="522" y="386"/>
                      <a:pt x="522" y="389"/>
                    </a:cubicBezTo>
                    <a:cubicBezTo>
                      <a:pt x="523" y="393"/>
                      <a:pt x="524" y="396"/>
                      <a:pt x="525" y="400"/>
                    </a:cubicBezTo>
                    <a:cubicBezTo>
                      <a:pt x="525" y="403"/>
                      <a:pt x="526" y="406"/>
                      <a:pt x="526" y="409"/>
                    </a:cubicBezTo>
                    <a:cubicBezTo>
                      <a:pt x="526" y="411"/>
                      <a:pt x="526" y="413"/>
                      <a:pt x="527" y="414"/>
                    </a:cubicBezTo>
                    <a:cubicBezTo>
                      <a:pt x="527" y="419"/>
                      <a:pt x="527" y="425"/>
                      <a:pt x="527" y="430"/>
                    </a:cubicBezTo>
                    <a:cubicBezTo>
                      <a:pt x="527" y="436"/>
                      <a:pt x="527" y="443"/>
                      <a:pt x="526" y="4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37"/>
              <p:cNvSpPr>
                <a:spLocks/>
              </p:cNvSpPr>
              <p:nvPr/>
            </p:nvSpPr>
            <p:spPr bwMode="auto">
              <a:xfrm>
                <a:off x="8723313" y="5529263"/>
                <a:ext cx="369888" cy="384175"/>
              </a:xfrm>
              <a:custGeom>
                <a:avLst/>
                <a:gdLst>
                  <a:gd name="T0" fmla="*/ 90 w 98"/>
                  <a:gd name="T1" fmla="*/ 59 h 102"/>
                  <a:gd name="T2" fmla="*/ 90 w 98"/>
                  <a:gd name="T3" fmla="*/ 59 h 102"/>
                  <a:gd name="T4" fmla="*/ 78 w 98"/>
                  <a:gd name="T5" fmla="*/ 58 h 102"/>
                  <a:gd name="T6" fmla="*/ 77 w 98"/>
                  <a:gd name="T7" fmla="*/ 57 h 102"/>
                  <a:gd name="T8" fmla="*/ 66 w 98"/>
                  <a:gd name="T9" fmla="*/ 54 h 102"/>
                  <a:gd name="T10" fmla="*/ 64 w 98"/>
                  <a:gd name="T11" fmla="*/ 53 h 102"/>
                  <a:gd name="T12" fmla="*/ 54 w 98"/>
                  <a:gd name="T13" fmla="*/ 48 h 102"/>
                  <a:gd name="T14" fmla="*/ 53 w 98"/>
                  <a:gd name="T15" fmla="*/ 47 h 102"/>
                  <a:gd name="T16" fmla="*/ 43 w 98"/>
                  <a:gd name="T17" fmla="*/ 39 h 102"/>
                  <a:gd name="T18" fmla="*/ 4 w 98"/>
                  <a:gd name="T19" fmla="*/ 0 h 102"/>
                  <a:gd name="T20" fmla="*/ 3 w 98"/>
                  <a:gd name="T21" fmla="*/ 1 h 102"/>
                  <a:gd name="T22" fmla="*/ 2 w 98"/>
                  <a:gd name="T23" fmla="*/ 1 h 102"/>
                  <a:gd name="T24" fmla="*/ 0 w 98"/>
                  <a:gd name="T25" fmla="*/ 2 h 102"/>
                  <a:gd name="T26" fmla="*/ 0 w 98"/>
                  <a:gd name="T27" fmla="*/ 57 h 102"/>
                  <a:gd name="T28" fmla="*/ 16 w 98"/>
                  <a:gd name="T29" fmla="*/ 89 h 102"/>
                  <a:gd name="T30" fmla="*/ 34 w 98"/>
                  <a:gd name="T31" fmla="*/ 102 h 102"/>
                  <a:gd name="T32" fmla="*/ 35 w 98"/>
                  <a:gd name="T33" fmla="*/ 102 h 102"/>
                  <a:gd name="T34" fmla="*/ 51 w 98"/>
                  <a:gd name="T35" fmla="*/ 95 h 102"/>
                  <a:gd name="T36" fmla="*/ 53 w 98"/>
                  <a:gd name="T37" fmla="*/ 94 h 102"/>
                  <a:gd name="T38" fmla="*/ 84 w 98"/>
                  <a:gd name="T39" fmla="*/ 74 h 102"/>
                  <a:gd name="T40" fmla="*/ 86 w 98"/>
                  <a:gd name="T41" fmla="*/ 71 h 102"/>
                  <a:gd name="T42" fmla="*/ 97 w 98"/>
                  <a:gd name="T43" fmla="*/ 60 h 102"/>
                  <a:gd name="T44" fmla="*/ 97 w 98"/>
                  <a:gd name="T45" fmla="*/ 60 h 102"/>
                  <a:gd name="T46" fmla="*/ 98 w 98"/>
                  <a:gd name="T47" fmla="*/ 58 h 102"/>
                  <a:gd name="T48" fmla="*/ 91 w 98"/>
                  <a:gd name="T49" fmla="*/ 59 h 102"/>
                  <a:gd name="T50" fmla="*/ 90 w 98"/>
                  <a:gd name="T51" fmla="*/ 5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8" h="102">
                    <a:moveTo>
                      <a:pt x="90" y="59"/>
                    </a:moveTo>
                    <a:cubicBezTo>
                      <a:pt x="90" y="59"/>
                      <a:pt x="90" y="59"/>
                      <a:pt x="90" y="59"/>
                    </a:cubicBezTo>
                    <a:cubicBezTo>
                      <a:pt x="86" y="59"/>
                      <a:pt x="82" y="58"/>
                      <a:pt x="78" y="58"/>
                    </a:cubicBezTo>
                    <a:cubicBezTo>
                      <a:pt x="78" y="58"/>
                      <a:pt x="77" y="58"/>
                      <a:pt x="77" y="57"/>
                    </a:cubicBezTo>
                    <a:cubicBezTo>
                      <a:pt x="73" y="57"/>
                      <a:pt x="70" y="56"/>
                      <a:pt x="66" y="54"/>
                    </a:cubicBezTo>
                    <a:cubicBezTo>
                      <a:pt x="65" y="54"/>
                      <a:pt x="65" y="54"/>
                      <a:pt x="64" y="53"/>
                    </a:cubicBezTo>
                    <a:cubicBezTo>
                      <a:pt x="61" y="52"/>
                      <a:pt x="57" y="50"/>
                      <a:pt x="54" y="48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49" y="45"/>
                      <a:pt x="46" y="42"/>
                      <a:pt x="43" y="3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70"/>
                      <a:pt x="6" y="82"/>
                      <a:pt x="16" y="89"/>
                    </a:cubicBezTo>
                    <a:cubicBezTo>
                      <a:pt x="34" y="102"/>
                      <a:pt x="34" y="102"/>
                      <a:pt x="34" y="102"/>
                    </a:cubicBezTo>
                    <a:cubicBezTo>
                      <a:pt x="34" y="102"/>
                      <a:pt x="35" y="102"/>
                      <a:pt x="35" y="102"/>
                    </a:cubicBezTo>
                    <a:cubicBezTo>
                      <a:pt x="41" y="100"/>
                      <a:pt x="46" y="98"/>
                      <a:pt x="51" y="95"/>
                    </a:cubicBezTo>
                    <a:cubicBezTo>
                      <a:pt x="53" y="94"/>
                      <a:pt x="53" y="94"/>
                      <a:pt x="53" y="94"/>
                    </a:cubicBezTo>
                    <a:cubicBezTo>
                      <a:pt x="64" y="89"/>
                      <a:pt x="74" y="82"/>
                      <a:pt x="84" y="74"/>
                    </a:cubicBezTo>
                    <a:cubicBezTo>
                      <a:pt x="84" y="73"/>
                      <a:pt x="85" y="72"/>
                      <a:pt x="86" y="71"/>
                    </a:cubicBezTo>
                    <a:cubicBezTo>
                      <a:pt x="90" y="68"/>
                      <a:pt x="94" y="64"/>
                      <a:pt x="97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8" y="59"/>
                      <a:pt x="98" y="59"/>
                      <a:pt x="98" y="58"/>
                    </a:cubicBezTo>
                    <a:cubicBezTo>
                      <a:pt x="96" y="59"/>
                      <a:pt x="93" y="59"/>
                      <a:pt x="91" y="59"/>
                    </a:cubicBezTo>
                    <a:lnTo>
                      <a:pt x="90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38"/>
              <p:cNvSpPr>
                <a:spLocks/>
              </p:cNvSpPr>
              <p:nvPr/>
            </p:nvSpPr>
            <p:spPr bwMode="auto">
              <a:xfrm>
                <a:off x="8626476" y="5345113"/>
                <a:ext cx="101600" cy="101600"/>
              </a:xfrm>
              <a:custGeom>
                <a:avLst/>
                <a:gdLst>
                  <a:gd name="T0" fmla="*/ 24 w 27"/>
                  <a:gd name="T1" fmla="*/ 6 h 27"/>
                  <a:gd name="T2" fmla="*/ 21 w 27"/>
                  <a:gd name="T3" fmla="*/ 3 h 27"/>
                  <a:gd name="T4" fmla="*/ 18 w 27"/>
                  <a:gd name="T5" fmla="*/ 1 h 27"/>
                  <a:gd name="T6" fmla="*/ 8 w 27"/>
                  <a:gd name="T7" fmla="*/ 1 h 27"/>
                  <a:gd name="T8" fmla="*/ 6 w 27"/>
                  <a:gd name="T9" fmla="*/ 3 h 27"/>
                  <a:gd name="T10" fmla="*/ 3 w 27"/>
                  <a:gd name="T11" fmla="*/ 6 h 27"/>
                  <a:gd name="T12" fmla="*/ 3 w 27"/>
                  <a:gd name="T13" fmla="*/ 6 h 27"/>
                  <a:gd name="T14" fmla="*/ 1 w 27"/>
                  <a:gd name="T15" fmla="*/ 9 h 27"/>
                  <a:gd name="T16" fmla="*/ 1 w 27"/>
                  <a:gd name="T17" fmla="*/ 19 h 27"/>
                  <a:gd name="T18" fmla="*/ 3 w 27"/>
                  <a:gd name="T19" fmla="*/ 21 h 27"/>
                  <a:gd name="T20" fmla="*/ 6 w 27"/>
                  <a:gd name="T21" fmla="*/ 24 h 27"/>
                  <a:gd name="T22" fmla="*/ 8 w 27"/>
                  <a:gd name="T23" fmla="*/ 26 h 27"/>
                  <a:gd name="T24" fmla="*/ 18 w 27"/>
                  <a:gd name="T25" fmla="*/ 26 h 27"/>
                  <a:gd name="T26" fmla="*/ 21 w 27"/>
                  <a:gd name="T27" fmla="*/ 24 h 27"/>
                  <a:gd name="T28" fmla="*/ 24 w 27"/>
                  <a:gd name="T29" fmla="*/ 21 h 27"/>
                  <a:gd name="T30" fmla="*/ 25 w 27"/>
                  <a:gd name="T31" fmla="*/ 19 h 27"/>
                  <a:gd name="T32" fmla="*/ 25 w 27"/>
                  <a:gd name="T33" fmla="*/ 8 h 27"/>
                  <a:gd name="T34" fmla="*/ 24 w 27"/>
                  <a:gd name="T35" fmla="*/ 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" h="27">
                    <a:moveTo>
                      <a:pt x="24" y="6"/>
                    </a:moveTo>
                    <a:cubicBezTo>
                      <a:pt x="23" y="5"/>
                      <a:pt x="22" y="4"/>
                      <a:pt x="21" y="3"/>
                    </a:cubicBezTo>
                    <a:cubicBezTo>
                      <a:pt x="20" y="2"/>
                      <a:pt x="19" y="2"/>
                      <a:pt x="18" y="1"/>
                    </a:cubicBezTo>
                    <a:cubicBezTo>
                      <a:pt x="15" y="0"/>
                      <a:pt x="11" y="0"/>
                      <a:pt x="8" y="1"/>
                    </a:cubicBezTo>
                    <a:cubicBezTo>
                      <a:pt x="7" y="2"/>
                      <a:pt x="6" y="2"/>
                      <a:pt x="6" y="3"/>
                    </a:cubicBezTo>
                    <a:cubicBezTo>
                      <a:pt x="4" y="4"/>
                      <a:pt x="4" y="5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1" y="8"/>
                      <a:pt x="1" y="9"/>
                    </a:cubicBezTo>
                    <a:cubicBezTo>
                      <a:pt x="0" y="12"/>
                      <a:pt x="0" y="15"/>
                      <a:pt x="1" y="19"/>
                    </a:cubicBezTo>
                    <a:cubicBezTo>
                      <a:pt x="1" y="20"/>
                      <a:pt x="2" y="21"/>
                      <a:pt x="3" y="21"/>
                    </a:cubicBezTo>
                    <a:cubicBezTo>
                      <a:pt x="4" y="22"/>
                      <a:pt x="4" y="23"/>
                      <a:pt x="6" y="24"/>
                    </a:cubicBezTo>
                    <a:cubicBezTo>
                      <a:pt x="6" y="25"/>
                      <a:pt x="7" y="25"/>
                      <a:pt x="8" y="26"/>
                    </a:cubicBezTo>
                    <a:cubicBezTo>
                      <a:pt x="11" y="27"/>
                      <a:pt x="15" y="27"/>
                      <a:pt x="18" y="26"/>
                    </a:cubicBezTo>
                    <a:cubicBezTo>
                      <a:pt x="19" y="25"/>
                      <a:pt x="20" y="25"/>
                      <a:pt x="21" y="24"/>
                    </a:cubicBezTo>
                    <a:cubicBezTo>
                      <a:pt x="22" y="23"/>
                      <a:pt x="23" y="22"/>
                      <a:pt x="24" y="21"/>
                    </a:cubicBezTo>
                    <a:cubicBezTo>
                      <a:pt x="24" y="20"/>
                      <a:pt x="25" y="20"/>
                      <a:pt x="25" y="19"/>
                    </a:cubicBezTo>
                    <a:cubicBezTo>
                      <a:pt x="27" y="15"/>
                      <a:pt x="27" y="12"/>
                      <a:pt x="25" y="8"/>
                    </a:cubicBezTo>
                    <a:cubicBezTo>
                      <a:pt x="25" y="8"/>
                      <a:pt x="24" y="7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9" name="Freeform 42"/>
            <p:cNvSpPr>
              <a:spLocks/>
            </p:cNvSpPr>
            <p:nvPr/>
          </p:nvSpPr>
          <p:spPr bwMode="auto">
            <a:xfrm>
              <a:off x="3003103" y="622258"/>
              <a:ext cx="2386661" cy="820738"/>
            </a:xfrm>
            <a:custGeom>
              <a:avLst/>
              <a:gdLst>
                <a:gd name="T0" fmla="*/ 149 w 291"/>
                <a:gd name="T1" fmla="*/ 0 h 98"/>
                <a:gd name="T2" fmla="*/ 75 w 291"/>
                <a:gd name="T3" fmla="*/ 55 h 98"/>
                <a:gd name="T4" fmla="*/ 69 w 291"/>
                <a:gd name="T5" fmla="*/ 54 h 98"/>
                <a:gd name="T6" fmla="*/ 0 w 291"/>
                <a:gd name="T7" fmla="*/ 98 h 98"/>
                <a:gd name="T8" fmla="*/ 291 w 291"/>
                <a:gd name="T9" fmla="*/ 98 h 98"/>
                <a:gd name="T10" fmla="*/ 260 w 291"/>
                <a:gd name="T11" fmla="*/ 43 h 98"/>
                <a:gd name="T12" fmla="*/ 247 w 291"/>
                <a:gd name="T13" fmla="*/ 41 h 98"/>
                <a:gd name="T14" fmla="*/ 220 w 291"/>
                <a:gd name="T15" fmla="*/ 46 h 98"/>
                <a:gd name="T16" fmla="*/ 149 w 291"/>
                <a:gd name="T1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98">
                  <a:moveTo>
                    <a:pt x="149" y="0"/>
                  </a:moveTo>
                  <a:cubicBezTo>
                    <a:pt x="86" y="0"/>
                    <a:pt x="75" y="55"/>
                    <a:pt x="75" y="55"/>
                  </a:cubicBezTo>
                  <a:cubicBezTo>
                    <a:pt x="73" y="54"/>
                    <a:pt x="71" y="54"/>
                    <a:pt x="69" y="54"/>
                  </a:cubicBezTo>
                  <a:cubicBezTo>
                    <a:pt x="17" y="54"/>
                    <a:pt x="0" y="98"/>
                    <a:pt x="0" y="98"/>
                  </a:cubicBezTo>
                  <a:cubicBezTo>
                    <a:pt x="0" y="98"/>
                    <a:pt x="265" y="98"/>
                    <a:pt x="291" y="98"/>
                  </a:cubicBezTo>
                  <a:cubicBezTo>
                    <a:pt x="286" y="69"/>
                    <a:pt x="277" y="48"/>
                    <a:pt x="260" y="43"/>
                  </a:cubicBezTo>
                  <a:cubicBezTo>
                    <a:pt x="256" y="42"/>
                    <a:pt x="251" y="41"/>
                    <a:pt x="247" y="41"/>
                  </a:cubicBezTo>
                  <a:cubicBezTo>
                    <a:pt x="233" y="41"/>
                    <a:pt x="220" y="46"/>
                    <a:pt x="220" y="46"/>
                  </a:cubicBezTo>
                  <a:cubicBezTo>
                    <a:pt x="220" y="46"/>
                    <a:pt x="212" y="0"/>
                    <a:pt x="149" y="0"/>
                  </a:cubicBezTo>
                </a:path>
              </a:pathLst>
            </a:custGeom>
            <a:solidFill>
              <a:srgbClr val="2AA9E7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46"/>
            <p:cNvSpPr>
              <a:spLocks/>
            </p:cNvSpPr>
            <p:nvPr/>
          </p:nvSpPr>
          <p:spPr bwMode="auto">
            <a:xfrm>
              <a:off x="5431048" y="1056836"/>
              <a:ext cx="1100137" cy="382587"/>
            </a:xfrm>
            <a:custGeom>
              <a:avLst/>
              <a:gdLst>
                <a:gd name="T0" fmla="*/ 115 w 290"/>
                <a:gd name="T1" fmla="*/ 0 h 99"/>
                <a:gd name="T2" fmla="*/ 55 w 290"/>
                <a:gd name="T3" fmla="*/ 42 h 99"/>
                <a:gd name="T4" fmla="*/ 0 w 290"/>
                <a:gd name="T5" fmla="*/ 99 h 99"/>
                <a:gd name="T6" fmla="*/ 290 w 290"/>
                <a:gd name="T7" fmla="*/ 99 h 99"/>
                <a:gd name="T8" fmla="*/ 261 w 290"/>
                <a:gd name="T9" fmla="*/ 67 h 99"/>
                <a:gd name="T10" fmla="*/ 245 w 290"/>
                <a:gd name="T11" fmla="*/ 70 h 99"/>
                <a:gd name="T12" fmla="*/ 197 w 290"/>
                <a:gd name="T13" fmla="*/ 30 h 99"/>
                <a:gd name="T14" fmla="*/ 175 w 290"/>
                <a:gd name="T15" fmla="*/ 33 h 99"/>
                <a:gd name="T16" fmla="*/ 115 w 290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99">
                  <a:moveTo>
                    <a:pt x="115" y="0"/>
                  </a:moveTo>
                  <a:cubicBezTo>
                    <a:pt x="99" y="0"/>
                    <a:pt x="70" y="10"/>
                    <a:pt x="55" y="42"/>
                  </a:cubicBezTo>
                  <a:cubicBezTo>
                    <a:pt x="55" y="42"/>
                    <a:pt x="1" y="48"/>
                    <a:pt x="0" y="99"/>
                  </a:cubicBezTo>
                  <a:cubicBezTo>
                    <a:pt x="36" y="99"/>
                    <a:pt x="290" y="99"/>
                    <a:pt x="290" y="99"/>
                  </a:cubicBezTo>
                  <a:cubicBezTo>
                    <a:pt x="290" y="99"/>
                    <a:pt x="288" y="67"/>
                    <a:pt x="261" y="67"/>
                  </a:cubicBezTo>
                  <a:cubicBezTo>
                    <a:pt x="256" y="67"/>
                    <a:pt x="251" y="68"/>
                    <a:pt x="245" y="70"/>
                  </a:cubicBezTo>
                  <a:cubicBezTo>
                    <a:pt x="245" y="70"/>
                    <a:pt x="238" y="30"/>
                    <a:pt x="197" y="30"/>
                  </a:cubicBezTo>
                  <a:cubicBezTo>
                    <a:pt x="191" y="30"/>
                    <a:pt x="183" y="31"/>
                    <a:pt x="175" y="33"/>
                  </a:cubicBezTo>
                  <a:cubicBezTo>
                    <a:pt x="175" y="33"/>
                    <a:pt x="166" y="0"/>
                    <a:pt x="115" y="0"/>
                  </a:cubicBezTo>
                </a:path>
              </a:pathLst>
            </a:custGeom>
            <a:solidFill>
              <a:srgbClr val="ECF4F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171" name="肘形连接符 170"/>
            <p:cNvCxnSpPr>
              <a:endCxn id="251" idx="0"/>
            </p:cNvCxnSpPr>
            <p:nvPr/>
          </p:nvCxnSpPr>
          <p:spPr>
            <a:xfrm>
              <a:off x="3580139" y="2692827"/>
              <a:ext cx="775234" cy="415161"/>
            </a:xfrm>
            <a:prstGeom prst="bentConnector2">
              <a:avLst/>
            </a:prstGeom>
            <a:ln w="25400">
              <a:solidFill>
                <a:srgbClr val="2AA9E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2" name="组合 171"/>
            <p:cNvGrpSpPr/>
            <p:nvPr/>
          </p:nvGrpSpPr>
          <p:grpSpPr>
            <a:xfrm>
              <a:off x="8567995" y="2919632"/>
              <a:ext cx="576000" cy="576000"/>
              <a:chOff x="9333780" y="2668142"/>
              <a:chExt cx="576000" cy="576000"/>
            </a:xfrm>
          </p:grpSpPr>
          <p:sp>
            <p:nvSpPr>
              <p:cNvPr id="201" name="椭圆 200"/>
              <p:cNvSpPr>
                <a:spLocks noChangeAspect="1"/>
              </p:cNvSpPr>
              <p:nvPr/>
            </p:nvSpPr>
            <p:spPr>
              <a:xfrm>
                <a:off x="9333780" y="2668142"/>
                <a:ext cx="576000" cy="576000"/>
              </a:xfrm>
              <a:prstGeom prst="ellipse">
                <a:avLst/>
              </a:prstGeom>
              <a:solidFill>
                <a:srgbClr val="2AA9E7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02" name="组合 201"/>
              <p:cNvGrpSpPr/>
              <p:nvPr/>
            </p:nvGrpSpPr>
            <p:grpSpPr>
              <a:xfrm>
                <a:off x="9410523" y="2851679"/>
                <a:ext cx="422513" cy="208926"/>
                <a:chOff x="4559294" y="819150"/>
                <a:chExt cx="6045206" cy="2989263"/>
              </a:xfrm>
              <a:solidFill>
                <a:schemeClr val="bg1"/>
              </a:solidFill>
            </p:grpSpPr>
            <p:sp>
              <p:nvSpPr>
                <p:cNvPr id="203" name="Oval 15"/>
                <p:cNvSpPr>
                  <a:spLocks noChangeArrowheads="1"/>
                </p:cNvSpPr>
                <p:nvPr/>
              </p:nvSpPr>
              <p:spPr bwMode="auto">
                <a:xfrm>
                  <a:off x="5381625" y="2979738"/>
                  <a:ext cx="279400" cy="2746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4" name="Freeform 16"/>
                <p:cNvSpPr>
                  <a:spLocks noEditPoints="1"/>
                </p:cNvSpPr>
                <p:nvPr/>
              </p:nvSpPr>
              <p:spPr bwMode="auto">
                <a:xfrm>
                  <a:off x="4559294" y="2430467"/>
                  <a:ext cx="6045206" cy="1377946"/>
                </a:xfrm>
                <a:custGeom>
                  <a:avLst/>
                  <a:gdLst>
                    <a:gd name="T0" fmla="*/ 110 w 1609"/>
                    <a:gd name="T1" fmla="*/ 366 h 366"/>
                    <a:gd name="T2" fmla="*/ 1499 w 1609"/>
                    <a:gd name="T3" fmla="*/ 366 h 366"/>
                    <a:gd name="T4" fmla="*/ 1609 w 1609"/>
                    <a:gd name="T5" fmla="*/ 256 h 366"/>
                    <a:gd name="T6" fmla="*/ 1609 w 1609"/>
                    <a:gd name="T7" fmla="*/ 110 h 366"/>
                    <a:gd name="T8" fmla="*/ 1499 w 1609"/>
                    <a:gd name="T9" fmla="*/ 0 h 366"/>
                    <a:gd name="T10" fmla="*/ 110 w 1609"/>
                    <a:gd name="T11" fmla="*/ 0 h 366"/>
                    <a:gd name="T12" fmla="*/ 0 w 1609"/>
                    <a:gd name="T13" fmla="*/ 110 h 366"/>
                    <a:gd name="T14" fmla="*/ 0 w 1609"/>
                    <a:gd name="T15" fmla="*/ 256 h 366"/>
                    <a:gd name="T16" fmla="*/ 110 w 1609"/>
                    <a:gd name="T17" fmla="*/ 366 h 366"/>
                    <a:gd name="T18" fmla="*/ 1390 w 1609"/>
                    <a:gd name="T19" fmla="*/ 146 h 366"/>
                    <a:gd name="T20" fmla="*/ 1463 w 1609"/>
                    <a:gd name="T21" fmla="*/ 146 h 366"/>
                    <a:gd name="T22" fmla="*/ 1499 w 1609"/>
                    <a:gd name="T23" fmla="*/ 183 h 366"/>
                    <a:gd name="T24" fmla="*/ 1463 w 1609"/>
                    <a:gd name="T25" fmla="*/ 219 h 366"/>
                    <a:gd name="T26" fmla="*/ 1390 w 1609"/>
                    <a:gd name="T27" fmla="*/ 219 h 366"/>
                    <a:gd name="T28" fmla="*/ 1353 w 1609"/>
                    <a:gd name="T29" fmla="*/ 183 h 366"/>
                    <a:gd name="T30" fmla="*/ 1390 w 1609"/>
                    <a:gd name="T31" fmla="*/ 146 h 366"/>
                    <a:gd name="T32" fmla="*/ 1170 w 1609"/>
                    <a:gd name="T33" fmla="*/ 146 h 366"/>
                    <a:gd name="T34" fmla="*/ 1243 w 1609"/>
                    <a:gd name="T35" fmla="*/ 146 h 366"/>
                    <a:gd name="T36" fmla="*/ 1280 w 1609"/>
                    <a:gd name="T37" fmla="*/ 183 h 366"/>
                    <a:gd name="T38" fmla="*/ 1243 w 1609"/>
                    <a:gd name="T39" fmla="*/ 219 h 366"/>
                    <a:gd name="T40" fmla="*/ 1170 w 1609"/>
                    <a:gd name="T41" fmla="*/ 219 h 366"/>
                    <a:gd name="T42" fmla="*/ 1134 w 1609"/>
                    <a:gd name="T43" fmla="*/ 183 h 366"/>
                    <a:gd name="T44" fmla="*/ 1170 w 1609"/>
                    <a:gd name="T45" fmla="*/ 146 h 366"/>
                    <a:gd name="T46" fmla="*/ 256 w 1609"/>
                    <a:gd name="T47" fmla="*/ 73 h 366"/>
                    <a:gd name="T48" fmla="*/ 366 w 1609"/>
                    <a:gd name="T49" fmla="*/ 183 h 366"/>
                    <a:gd name="T50" fmla="*/ 256 w 1609"/>
                    <a:gd name="T51" fmla="*/ 293 h 366"/>
                    <a:gd name="T52" fmla="*/ 146 w 1609"/>
                    <a:gd name="T53" fmla="*/ 183 h 366"/>
                    <a:gd name="T54" fmla="*/ 256 w 1609"/>
                    <a:gd name="T55" fmla="*/ 73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609" h="366">
                      <a:moveTo>
                        <a:pt x="110" y="366"/>
                      </a:moveTo>
                      <a:cubicBezTo>
                        <a:pt x="1499" y="366"/>
                        <a:pt x="1499" y="366"/>
                        <a:pt x="1499" y="366"/>
                      </a:cubicBezTo>
                      <a:cubicBezTo>
                        <a:pt x="1560" y="366"/>
                        <a:pt x="1609" y="317"/>
                        <a:pt x="1609" y="256"/>
                      </a:cubicBezTo>
                      <a:cubicBezTo>
                        <a:pt x="1609" y="110"/>
                        <a:pt x="1609" y="110"/>
                        <a:pt x="1609" y="110"/>
                      </a:cubicBezTo>
                      <a:cubicBezTo>
                        <a:pt x="1609" y="49"/>
                        <a:pt x="1560" y="0"/>
                        <a:pt x="1499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49" y="0"/>
                        <a:pt x="0" y="49"/>
                        <a:pt x="0" y="110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317"/>
                        <a:pt x="49" y="366"/>
                        <a:pt x="110" y="366"/>
                      </a:cubicBezTo>
                      <a:close/>
                      <a:moveTo>
                        <a:pt x="1390" y="146"/>
                      </a:moveTo>
                      <a:cubicBezTo>
                        <a:pt x="1463" y="146"/>
                        <a:pt x="1463" y="146"/>
                        <a:pt x="1463" y="146"/>
                      </a:cubicBezTo>
                      <a:cubicBezTo>
                        <a:pt x="1483" y="146"/>
                        <a:pt x="1499" y="163"/>
                        <a:pt x="1499" y="183"/>
                      </a:cubicBezTo>
                      <a:cubicBezTo>
                        <a:pt x="1499" y="203"/>
                        <a:pt x="1483" y="219"/>
                        <a:pt x="1463" y="219"/>
                      </a:cubicBezTo>
                      <a:cubicBezTo>
                        <a:pt x="1390" y="219"/>
                        <a:pt x="1390" y="219"/>
                        <a:pt x="1390" y="219"/>
                      </a:cubicBezTo>
                      <a:cubicBezTo>
                        <a:pt x="1370" y="219"/>
                        <a:pt x="1353" y="203"/>
                        <a:pt x="1353" y="183"/>
                      </a:cubicBezTo>
                      <a:cubicBezTo>
                        <a:pt x="1353" y="163"/>
                        <a:pt x="1370" y="146"/>
                        <a:pt x="1390" y="146"/>
                      </a:cubicBezTo>
                      <a:close/>
                      <a:moveTo>
                        <a:pt x="1170" y="146"/>
                      </a:moveTo>
                      <a:cubicBezTo>
                        <a:pt x="1243" y="146"/>
                        <a:pt x="1243" y="146"/>
                        <a:pt x="1243" y="146"/>
                      </a:cubicBezTo>
                      <a:cubicBezTo>
                        <a:pt x="1264" y="146"/>
                        <a:pt x="1280" y="163"/>
                        <a:pt x="1280" y="183"/>
                      </a:cubicBezTo>
                      <a:cubicBezTo>
                        <a:pt x="1280" y="203"/>
                        <a:pt x="1264" y="219"/>
                        <a:pt x="1243" y="219"/>
                      </a:cubicBezTo>
                      <a:cubicBezTo>
                        <a:pt x="1170" y="219"/>
                        <a:pt x="1170" y="219"/>
                        <a:pt x="1170" y="219"/>
                      </a:cubicBezTo>
                      <a:cubicBezTo>
                        <a:pt x="1150" y="219"/>
                        <a:pt x="1134" y="203"/>
                        <a:pt x="1134" y="183"/>
                      </a:cubicBezTo>
                      <a:cubicBezTo>
                        <a:pt x="1134" y="163"/>
                        <a:pt x="1150" y="146"/>
                        <a:pt x="1170" y="146"/>
                      </a:cubicBezTo>
                      <a:close/>
                      <a:moveTo>
                        <a:pt x="256" y="73"/>
                      </a:moveTo>
                      <a:cubicBezTo>
                        <a:pt x="317" y="73"/>
                        <a:pt x="366" y="122"/>
                        <a:pt x="366" y="183"/>
                      </a:cubicBezTo>
                      <a:cubicBezTo>
                        <a:pt x="366" y="243"/>
                        <a:pt x="317" y="293"/>
                        <a:pt x="256" y="293"/>
                      </a:cubicBezTo>
                      <a:cubicBezTo>
                        <a:pt x="195" y="293"/>
                        <a:pt x="146" y="243"/>
                        <a:pt x="146" y="183"/>
                      </a:cubicBezTo>
                      <a:cubicBezTo>
                        <a:pt x="146" y="122"/>
                        <a:pt x="195" y="73"/>
                        <a:pt x="256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" name="Oval 17"/>
                <p:cNvSpPr>
                  <a:spLocks noChangeArrowheads="1"/>
                </p:cNvSpPr>
                <p:nvPr/>
              </p:nvSpPr>
              <p:spPr bwMode="auto">
                <a:xfrm>
                  <a:off x="5381625" y="1368425"/>
                  <a:ext cx="279400" cy="2746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6" name="Freeform 18"/>
                <p:cNvSpPr>
                  <a:spLocks noEditPoints="1"/>
                </p:cNvSpPr>
                <p:nvPr/>
              </p:nvSpPr>
              <p:spPr bwMode="auto">
                <a:xfrm>
                  <a:off x="4559300" y="819150"/>
                  <a:ext cx="6045200" cy="1377950"/>
                </a:xfrm>
                <a:custGeom>
                  <a:avLst/>
                  <a:gdLst>
                    <a:gd name="T0" fmla="*/ 110 w 1609"/>
                    <a:gd name="T1" fmla="*/ 366 h 366"/>
                    <a:gd name="T2" fmla="*/ 1499 w 1609"/>
                    <a:gd name="T3" fmla="*/ 366 h 366"/>
                    <a:gd name="T4" fmla="*/ 1609 w 1609"/>
                    <a:gd name="T5" fmla="*/ 256 h 366"/>
                    <a:gd name="T6" fmla="*/ 1609 w 1609"/>
                    <a:gd name="T7" fmla="*/ 110 h 366"/>
                    <a:gd name="T8" fmla="*/ 1499 w 1609"/>
                    <a:gd name="T9" fmla="*/ 0 h 366"/>
                    <a:gd name="T10" fmla="*/ 110 w 1609"/>
                    <a:gd name="T11" fmla="*/ 0 h 366"/>
                    <a:gd name="T12" fmla="*/ 0 w 1609"/>
                    <a:gd name="T13" fmla="*/ 110 h 366"/>
                    <a:gd name="T14" fmla="*/ 0 w 1609"/>
                    <a:gd name="T15" fmla="*/ 256 h 366"/>
                    <a:gd name="T16" fmla="*/ 110 w 1609"/>
                    <a:gd name="T17" fmla="*/ 366 h 366"/>
                    <a:gd name="T18" fmla="*/ 1390 w 1609"/>
                    <a:gd name="T19" fmla="*/ 146 h 366"/>
                    <a:gd name="T20" fmla="*/ 1463 w 1609"/>
                    <a:gd name="T21" fmla="*/ 146 h 366"/>
                    <a:gd name="T22" fmla="*/ 1499 w 1609"/>
                    <a:gd name="T23" fmla="*/ 183 h 366"/>
                    <a:gd name="T24" fmla="*/ 1463 w 1609"/>
                    <a:gd name="T25" fmla="*/ 219 h 366"/>
                    <a:gd name="T26" fmla="*/ 1390 w 1609"/>
                    <a:gd name="T27" fmla="*/ 219 h 366"/>
                    <a:gd name="T28" fmla="*/ 1353 w 1609"/>
                    <a:gd name="T29" fmla="*/ 183 h 366"/>
                    <a:gd name="T30" fmla="*/ 1390 w 1609"/>
                    <a:gd name="T31" fmla="*/ 146 h 366"/>
                    <a:gd name="T32" fmla="*/ 1170 w 1609"/>
                    <a:gd name="T33" fmla="*/ 146 h 366"/>
                    <a:gd name="T34" fmla="*/ 1243 w 1609"/>
                    <a:gd name="T35" fmla="*/ 146 h 366"/>
                    <a:gd name="T36" fmla="*/ 1280 w 1609"/>
                    <a:gd name="T37" fmla="*/ 183 h 366"/>
                    <a:gd name="T38" fmla="*/ 1243 w 1609"/>
                    <a:gd name="T39" fmla="*/ 219 h 366"/>
                    <a:gd name="T40" fmla="*/ 1170 w 1609"/>
                    <a:gd name="T41" fmla="*/ 219 h 366"/>
                    <a:gd name="T42" fmla="*/ 1134 w 1609"/>
                    <a:gd name="T43" fmla="*/ 183 h 366"/>
                    <a:gd name="T44" fmla="*/ 1170 w 1609"/>
                    <a:gd name="T45" fmla="*/ 146 h 366"/>
                    <a:gd name="T46" fmla="*/ 256 w 1609"/>
                    <a:gd name="T47" fmla="*/ 73 h 366"/>
                    <a:gd name="T48" fmla="*/ 366 w 1609"/>
                    <a:gd name="T49" fmla="*/ 183 h 366"/>
                    <a:gd name="T50" fmla="*/ 256 w 1609"/>
                    <a:gd name="T51" fmla="*/ 293 h 366"/>
                    <a:gd name="T52" fmla="*/ 146 w 1609"/>
                    <a:gd name="T53" fmla="*/ 183 h 366"/>
                    <a:gd name="T54" fmla="*/ 256 w 1609"/>
                    <a:gd name="T55" fmla="*/ 73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609" h="366">
                      <a:moveTo>
                        <a:pt x="110" y="366"/>
                      </a:moveTo>
                      <a:cubicBezTo>
                        <a:pt x="1499" y="366"/>
                        <a:pt x="1499" y="366"/>
                        <a:pt x="1499" y="366"/>
                      </a:cubicBezTo>
                      <a:cubicBezTo>
                        <a:pt x="1560" y="366"/>
                        <a:pt x="1609" y="317"/>
                        <a:pt x="1609" y="256"/>
                      </a:cubicBezTo>
                      <a:cubicBezTo>
                        <a:pt x="1609" y="110"/>
                        <a:pt x="1609" y="110"/>
                        <a:pt x="1609" y="110"/>
                      </a:cubicBezTo>
                      <a:cubicBezTo>
                        <a:pt x="1609" y="49"/>
                        <a:pt x="1560" y="0"/>
                        <a:pt x="1499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49" y="0"/>
                        <a:pt x="0" y="49"/>
                        <a:pt x="0" y="110"/>
                      </a:cubicBezTo>
                      <a:cubicBezTo>
                        <a:pt x="0" y="256"/>
                        <a:pt x="0" y="256"/>
                        <a:pt x="0" y="256"/>
                      </a:cubicBezTo>
                      <a:cubicBezTo>
                        <a:pt x="0" y="317"/>
                        <a:pt x="49" y="366"/>
                        <a:pt x="110" y="366"/>
                      </a:cubicBezTo>
                      <a:close/>
                      <a:moveTo>
                        <a:pt x="1390" y="146"/>
                      </a:moveTo>
                      <a:cubicBezTo>
                        <a:pt x="1463" y="146"/>
                        <a:pt x="1463" y="146"/>
                        <a:pt x="1463" y="146"/>
                      </a:cubicBezTo>
                      <a:cubicBezTo>
                        <a:pt x="1483" y="146"/>
                        <a:pt x="1499" y="163"/>
                        <a:pt x="1499" y="183"/>
                      </a:cubicBezTo>
                      <a:cubicBezTo>
                        <a:pt x="1499" y="203"/>
                        <a:pt x="1483" y="219"/>
                        <a:pt x="1463" y="219"/>
                      </a:cubicBezTo>
                      <a:cubicBezTo>
                        <a:pt x="1390" y="219"/>
                        <a:pt x="1390" y="219"/>
                        <a:pt x="1390" y="219"/>
                      </a:cubicBezTo>
                      <a:cubicBezTo>
                        <a:pt x="1370" y="219"/>
                        <a:pt x="1353" y="203"/>
                        <a:pt x="1353" y="183"/>
                      </a:cubicBezTo>
                      <a:cubicBezTo>
                        <a:pt x="1353" y="163"/>
                        <a:pt x="1370" y="146"/>
                        <a:pt x="1390" y="146"/>
                      </a:cubicBezTo>
                      <a:close/>
                      <a:moveTo>
                        <a:pt x="1170" y="146"/>
                      </a:moveTo>
                      <a:cubicBezTo>
                        <a:pt x="1243" y="146"/>
                        <a:pt x="1243" y="146"/>
                        <a:pt x="1243" y="146"/>
                      </a:cubicBezTo>
                      <a:cubicBezTo>
                        <a:pt x="1264" y="146"/>
                        <a:pt x="1280" y="163"/>
                        <a:pt x="1280" y="183"/>
                      </a:cubicBezTo>
                      <a:cubicBezTo>
                        <a:pt x="1280" y="203"/>
                        <a:pt x="1264" y="219"/>
                        <a:pt x="1243" y="219"/>
                      </a:cubicBezTo>
                      <a:cubicBezTo>
                        <a:pt x="1170" y="219"/>
                        <a:pt x="1170" y="219"/>
                        <a:pt x="1170" y="219"/>
                      </a:cubicBezTo>
                      <a:cubicBezTo>
                        <a:pt x="1150" y="219"/>
                        <a:pt x="1134" y="203"/>
                        <a:pt x="1134" y="183"/>
                      </a:cubicBezTo>
                      <a:cubicBezTo>
                        <a:pt x="1134" y="163"/>
                        <a:pt x="1150" y="146"/>
                        <a:pt x="1170" y="146"/>
                      </a:cubicBezTo>
                      <a:close/>
                      <a:moveTo>
                        <a:pt x="256" y="73"/>
                      </a:moveTo>
                      <a:cubicBezTo>
                        <a:pt x="317" y="73"/>
                        <a:pt x="366" y="122"/>
                        <a:pt x="366" y="183"/>
                      </a:cubicBezTo>
                      <a:cubicBezTo>
                        <a:pt x="366" y="243"/>
                        <a:pt x="317" y="293"/>
                        <a:pt x="256" y="293"/>
                      </a:cubicBezTo>
                      <a:cubicBezTo>
                        <a:pt x="195" y="293"/>
                        <a:pt x="146" y="243"/>
                        <a:pt x="146" y="183"/>
                      </a:cubicBezTo>
                      <a:cubicBezTo>
                        <a:pt x="146" y="122"/>
                        <a:pt x="195" y="73"/>
                        <a:pt x="256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73" name="组合 172"/>
            <p:cNvGrpSpPr/>
            <p:nvPr/>
          </p:nvGrpSpPr>
          <p:grpSpPr>
            <a:xfrm>
              <a:off x="8567995" y="3974793"/>
              <a:ext cx="576000" cy="576000"/>
              <a:chOff x="8561423" y="4070460"/>
              <a:chExt cx="576000" cy="576000"/>
            </a:xfrm>
          </p:grpSpPr>
          <p:sp>
            <p:nvSpPr>
              <p:cNvPr id="192" name="椭圆 191"/>
              <p:cNvSpPr>
                <a:spLocks noChangeAspect="1"/>
              </p:cNvSpPr>
              <p:nvPr/>
            </p:nvSpPr>
            <p:spPr>
              <a:xfrm>
                <a:off x="8561423" y="4070460"/>
                <a:ext cx="576000" cy="576000"/>
              </a:xfrm>
              <a:prstGeom prst="ellipse">
                <a:avLst/>
              </a:prstGeom>
              <a:solidFill>
                <a:srgbClr val="2AA9E7"/>
              </a:solidFill>
              <a:ln>
                <a:solidFill>
                  <a:srgbClr val="4040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93" name="组合 192"/>
              <p:cNvGrpSpPr>
                <a:grpSpLocks noChangeAspect="1"/>
              </p:cNvGrpSpPr>
              <p:nvPr/>
            </p:nvGrpSpPr>
            <p:grpSpPr>
              <a:xfrm>
                <a:off x="8662455" y="4205396"/>
                <a:ext cx="373937" cy="306128"/>
                <a:chOff x="6650070" y="3599998"/>
                <a:chExt cx="901700" cy="738188"/>
              </a:xfrm>
              <a:solidFill>
                <a:schemeClr val="bg1"/>
              </a:solidFill>
            </p:grpSpPr>
            <p:sp>
              <p:nvSpPr>
                <p:cNvPr id="194" name="Freeform 5"/>
                <p:cNvSpPr>
                  <a:spLocks/>
                </p:cNvSpPr>
                <p:nvPr/>
              </p:nvSpPr>
              <p:spPr bwMode="auto">
                <a:xfrm>
                  <a:off x="7351745" y="3884160"/>
                  <a:ext cx="200025" cy="198438"/>
                </a:xfrm>
                <a:custGeom>
                  <a:avLst/>
                  <a:gdLst>
                    <a:gd name="T0" fmla="*/ 45 w 456"/>
                    <a:gd name="T1" fmla="*/ 123 h 455"/>
                    <a:gd name="T2" fmla="*/ 217 w 456"/>
                    <a:gd name="T3" fmla="*/ 239 h 455"/>
                    <a:gd name="T4" fmla="*/ 333 w 456"/>
                    <a:gd name="T5" fmla="*/ 410 h 455"/>
                    <a:gd name="T6" fmla="*/ 411 w 456"/>
                    <a:gd name="T7" fmla="*/ 442 h 455"/>
                    <a:gd name="T8" fmla="*/ 443 w 456"/>
                    <a:gd name="T9" fmla="*/ 364 h 455"/>
                    <a:gd name="T10" fmla="*/ 302 w 456"/>
                    <a:gd name="T11" fmla="*/ 154 h 455"/>
                    <a:gd name="T12" fmla="*/ 92 w 456"/>
                    <a:gd name="T13" fmla="*/ 12 h 455"/>
                    <a:gd name="T14" fmla="*/ 13 w 456"/>
                    <a:gd name="T15" fmla="*/ 44 h 455"/>
                    <a:gd name="T16" fmla="*/ 45 w 456"/>
                    <a:gd name="T17" fmla="*/ 123 h 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6" h="455">
                      <a:moveTo>
                        <a:pt x="45" y="123"/>
                      </a:moveTo>
                      <a:cubicBezTo>
                        <a:pt x="109" y="150"/>
                        <a:pt x="167" y="189"/>
                        <a:pt x="217" y="239"/>
                      </a:cubicBezTo>
                      <a:cubicBezTo>
                        <a:pt x="267" y="288"/>
                        <a:pt x="306" y="346"/>
                        <a:pt x="333" y="410"/>
                      </a:cubicBezTo>
                      <a:cubicBezTo>
                        <a:pt x="346" y="441"/>
                        <a:pt x="381" y="455"/>
                        <a:pt x="411" y="442"/>
                      </a:cubicBezTo>
                      <a:cubicBezTo>
                        <a:pt x="442" y="429"/>
                        <a:pt x="456" y="394"/>
                        <a:pt x="443" y="364"/>
                      </a:cubicBezTo>
                      <a:cubicBezTo>
                        <a:pt x="410" y="285"/>
                        <a:pt x="362" y="215"/>
                        <a:pt x="302" y="154"/>
                      </a:cubicBezTo>
                      <a:cubicBezTo>
                        <a:pt x="241" y="93"/>
                        <a:pt x="170" y="46"/>
                        <a:pt x="92" y="12"/>
                      </a:cubicBezTo>
                      <a:cubicBezTo>
                        <a:pt x="62" y="0"/>
                        <a:pt x="26" y="14"/>
                        <a:pt x="13" y="44"/>
                      </a:cubicBezTo>
                      <a:cubicBezTo>
                        <a:pt x="0" y="75"/>
                        <a:pt x="15" y="110"/>
                        <a:pt x="45" y="1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5" name="Freeform 6"/>
                <p:cNvSpPr>
                  <a:spLocks/>
                </p:cNvSpPr>
                <p:nvPr/>
              </p:nvSpPr>
              <p:spPr bwMode="auto">
                <a:xfrm>
                  <a:off x="7312058" y="3979410"/>
                  <a:ext cx="142875" cy="144463"/>
                </a:xfrm>
                <a:custGeom>
                  <a:avLst/>
                  <a:gdLst>
                    <a:gd name="T0" fmla="*/ 45 w 328"/>
                    <a:gd name="T1" fmla="*/ 123 h 328"/>
                    <a:gd name="T2" fmla="*/ 140 w 328"/>
                    <a:gd name="T3" fmla="*/ 187 h 328"/>
                    <a:gd name="T4" fmla="*/ 205 w 328"/>
                    <a:gd name="T5" fmla="*/ 283 h 328"/>
                    <a:gd name="T6" fmla="*/ 283 w 328"/>
                    <a:gd name="T7" fmla="*/ 315 h 328"/>
                    <a:gd name="T8" fmla="*/ 315 w 328"/>
                    <a:gd name="T9" fmla="*/ 236 h 328"/>
                    <a:gd name="T10" fmla="*/ 225 w 328"/>
                    <a:gd name="T11" fmla="*/ 103 h 328"/>
                    <a:gd name="T12" fmla="*/ 92 w 328"/>
                    <a:gd name="T13" fmla="*/ 13 h 328"/>
                    <a:gd name="T14" fmla="*/ 13 w 328"/>
                    <a:gd name="T15" fmla="*/ 44 h 328"/>
                    <a:gd name="T16" fmla="*/ 45 w 328"/>
                    <a:gd name="T17" fmla="*/ 123 h 3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8" h="328">
                      <a:moveTo>
                        <a:pt x="45" y="123"/>
                      </a:moveTo>
                      <a:cubicBezTo>
                        <a:pt x="81" y="138"/>
                        <a:pt x="113" y="160"/>
                        <a:pt x="140" y="187"/>
                      </a:cubicBezTo>
                      <a:cubicBezTo>
                        <a:pt x="168" y="215"/>
                        <a:pt x="189" y="247"/>
                        <a:pt x="205" y="283"/>
                      </a:cubicBezTo>
                      <a:cubicBezTo>
                        <a:pt x="218" y="313"/>
                        <a:pt x="253" y="328"/>
                        <a:pt x="283" y="315"/>
                      </a:cubicBezTo>
                      <a:cubicBezTo>
                        <a:pt x="314" y="302"/>
                        <a:pt x="328" y="267"/>
                        <a:pt x="315" y="236"/>
                      </a:cubicBezTo>
                      <a:cubicBezTo>
                        <a:pt x="294" y="186"/>
                        <a:pt x="264" y="141"/>
                        <a:pt x="225" y="103"/>
                      </a:cubicBezTo>
                      <a:cubicBezTo>
                        <a:pt x="187" y="64"/>
                        <a:pt x="142" y="34"/>
                        <a:pt x="92" y="13"/>
                      </a:cubicBezTo>
                      <a:cubicBezTo>
                        <a:pt x="61" y="0"/>
                        <a:pt x="26" y="14"/>
                        <a:pt x="13" y="44"/>
                      </a:cubicBezTo>
                      <a:cubicBezTo>
                        <a:pt x="0" y="75"/>
                        <a:pt x="14" y="110"/>
                        <a:pt x="45" y="1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6" name="Freeform 7"/>
                <p:cNvSpPr>
                  <a:spLocks/>
                </p:cNvSpPr>
                <p:nvPr/>
              </p:nvSpPr>
              <p:spPr bwMode="auto">
                <a:xfrm>
                  <a:off x="6650070" y="3884160"/>
                  <a:ext cx="198438" cy="198438"/>
                </a:xfrm>
                <a:custGeom>
                  <a:avLst/>
                  <a:gdLst>
                    <a:gd name="T0" fmla="*/ 45 w 456"/>
                    <a:gd name="T1" fmla="*/ 442 h 455"/>
                    <a:gd name="T2" fmla="*/ 123 w 456"/>
                    <a:gd name="T3" fmla="*/ 410 h 455"/>
                    <a:gd name="T4" fmla="*/ 239 w 456"/>
                    <a:gd name="T5" fmla="*/ 239 h 455"/>
                    <a:gd name="T6" fmla="*/ 411 w 456"/>
                    <a:gd name="T7" fmla="*/ 123 h 455"/>
                    <a:gd name="T8" fmla="*/ 443 w 456"/>
                    <a:gd name="T9" fmla="*/ 44 h 455"/>
                    <a:gd name="T10" fmla="*/ 364 w 456"/>
                    <a:gd name="T11" fmla="*/ 12 h 455"/>
                    <a:gd name="T12" fmla="*/ 154 w 456"/>
                    <a:gd name="T13" fmla="*/ 154 h 455"/>
                    <a:gd name="T14" fmla="*/ 13 w 456"/>
                    <a:gd name="T15" fmla="*/ 364 h 455"/>
                    <a:gd name="T16" fmla="*/ 45 w 456"/>
                    <a:gd name="T17" fmla="*/ 442 h 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56" h="455">
                      <a:moveTo>
                        <a:pt x="45" y="442"/>
                      </a:moveTo>
                      <a:cubicBezTo>
                        <a:pt x="75" y="455"/>
                        <a:pt x="110" y="441"/>
                        <a:pt x="123" y="410"/>
                      </a:cubicBezTo>
                      <a:cubicBezTo>
                        <a:pt x="150" y="346"/>
                        <a:pt x="189" y="288"/>
                        <a:pt x="239" y="239"/>
                      </a:cubicBezTo>
                      <a:cubicBezTo>
                        <a:pt x="289" y="189"/>
                        <a:pt x="347" y="150"/>
                        <a:pt x="411" y="123"/>
                      </a:cubicBezTo>
                      <a:cubicBezTo>
                        <a:pt x="441" y="110"/>
                        <a:pt x="456" y="75"/>
                        <a:pt x="443" y="44"/>
                      </a:cubicBezTo>
                      <a:cubicBezTo>
                        <a:pt x="430" y="14"/>
                        <a:pt x="394" y="0"/>
                        <a:pt x="364" y="12"/>
                      </a:cubicBezTo>
                      <a:cubicBezTo>
                        <a:pt x="286" y="46"/>
                        <a:pt x="215" y="93"/>
                        <a:pt x="154" y="154"/>
                      </a:cubicBezTo>
                      <a:cubicBezTo>
                        <a:pt x="94" y="215"/>
                        <a:pt x="46" y="285"/>
                        <a:pt x="13" y="364"/>
                      </a:cubicBezTo>
                      <a:cubicBezTo>
                        <a:pt x="0" y="394"/>
                        <a:pt x="14" y="429"/>
                        <a:pt x="45" y="4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7" name="Freeform 8"/>
                <p:cNvSpPr>
                  <a:spLocks/>
                </p:cNvSpPr>
                <p:nvPr/>
              </p:nvSpPr>
              <p:spPr bwMode="auto">
                <a:xfrm>
                  <a:off x="6746908" y="3979410"/>
                  <a:ext cx="142875" cy="144463"/>
                </a:xfrm>
                <a:custGeom>
                  <a:avLst/>
                  <a:gdLst>
                    <a:gd name="T0" fmla="*/ 13 w 328"/>
                    <a:gd name="T1" fmla="*/ 236 h 328"/>
                    <a:gd name="T2" fmla="*/ 45 w 328"/>
                    <a:gd name="T3" fmla="*/ 315 h 328"/>
                    <a:gd name="T4" fmla="*/ 123 w 328"/>
                    <a:gd name="T5" fmla="*/ 283 h 328"/>
                    <a:gd name="T6" fmla="*/ 188 w 328"/>
                    <a:gd name="T7" fmla="*/ 187 h 328"/>
                    <a:gd name="T8" fmla="*/ 283 w 328"/>
                    <a:gd name="T9" fmla="*/ 123 h 328"/>
                    <a:gd name="T10" fmla="*/ 315 w 328"/>
                    <a:gd name="T11" fmla="*/ 44 h 328"/>
                    <a:gd name="T12" fmla="*/ 236 w 328"/>
                    <a:gd name="T13" fmla="*/ 13 h 328"/>
                    <a:gd name="T14" fmla="*/ 103 w 328"/>
                    <a:gd name="T15" fmla="*/ 103 h 328"/>
                    <a:gd name="T16" fmla="*/ 13 w 328"/>
                    <a:gd name="T17" fmla="*/ 236 h 3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8" h="328">
                      <a:moveTo>
                        <a:pt x="13" y="236"/>
                      </a:moveTo>
                      <a:cubicBezTo>
                        <a:pt x="0" y="267"/>
                        <a:pt x="14" y="302"/>
                        <a:pt x="45" y="315"/>
                      </a:cubicBezTo>
                      <a:cubicBezTo>
                        <a:pt x="75" y="328"/>
                        <a:pt x="110" y="313"/>
                        <a:pt x="123" y="283"/>
                      </a:cubicBezTo>
                      <a:cubicBezTo>
                        <a:pt x="139" y="247"/>
                        <a:pt x="160" y="215"/>
                        <a:pt x="188" y="187"/>
                      </a:cubicBezTo>
                      <a:cubicBezTo>
                        <a:pt x="215" y="160"/>
                        <a:pt x="247" y="138"/>
                        <a:pt x="283" y="123"/>
                      </a:cubicBezTo>
                      <a:cubicBezTo>
                        <a:pt x="314" y="110"/>
                        <a:pt x="328" y="75"/>
                        <a:pt x="315" y="44"/>
                      </a:cubicBezTo>
                      <a:cubicBezTo>
                        <a:pt x="302" y="14"/>
                        <a:pt x="267" y="0"/>
                        <a:pt x="236" y="13"/>
                      </a:cubicBezTo>
                      <a:cubicBezTo>
                        <a:pt x="186" y="34"/>
                        <a:pt x="141" y="64"/>
                        <a:pt x="103" y="103"/>
                      </a:cubicBezTo>
                      <a:cubicBezTo>
                        <a:pt x="64" y="141"/>
                        <a:pt x="34" y="186"/>
                        <a:pt x="13" y="2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8" name="Freeform 9"/>
                <p:cNvSpPr>
                  <a:spLocks/>
                </p:cNvSpPr>
                <p:nvPr/>
              </p:nvSpPr>
              <p:spPr bwMode="auto">
                <a:xfrm>
                  <a:off x="6973920" y="3599998"/>
                  <a:ext cx="261938" cy="423863"/>
                </a:xfrm>
                <a:custGeom>
                  <a:avLst/>
                  <a:gdLst>
                    <a:gd name="T0" fmla="*/ 300 w 600"/>
                    <a:gd name="T1" fmla="*/ 967 h 967"/>
                    <a:gd name="T2" fmla="*/ 600 w 600"/>
                    <a:gd name="T3" fmla="*/ 667 h 967"/>
                    <a:gd name="T4" fmla="*/ 575 w 600"/>
                    <a:gd name="T5" fmla="*/ 547 h 967"/>
                    <a:gd name="T6" fmla="*/ 355 w 600"/>
                    <a:gd name="T7" fmla="*/ 43 h 967"/>
                    <a:gd name="T8" fmla="*/ 245 w 600"/>
                    <a:gd name="T9" fmla="*/ 43 h 967"/>
                    <a:gd name="T10" fmla="*/ 25 w 600"/>
                    <a:gd name="T11" fmla="*/ 547 h 967"/>
                    <a:gd name="T12" fmla="*/ 0 w 600"/>
                    <a:gd name="T13" fmla="*/ 667 h 967"/>
                    <a:gd name="T14" fmla="*/ 300 w 600"/>
                    <a:gd name="T15" fmla="*/ 967 h 9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0" h="967">
                      <a:moveTo>
                        <a:pt x="300" y="967"/>
                      </a:moveTo>
                      <a:cubicBezTo>
                        <a:pt x="465" y="967"/>
                        <a:pt x="600" y="833"/>
                        <a:pt x="600" y="667"/>
                      </a:cubicBezTo>
                      <a:cubicBezTo>
                        <a:pt x="600" y="626"/>
                        <a:pt x="591" y="585"/>
                        <a:pt x="575" y="547"/>
                      </a:cubicBezTo>
                      <a:cubicBezTo>
                        <a:pt x="355" y="43"/>
                        <a:pt x="355" y="43"/>
                        <a:pt x="355" y="43"/>
                      </a:cubicBezTo>
                      <a:cubicBezTo>
                        <a:pt x="336" y="0"/>
                        <a:pt x="264" y="0"/>
                        <a:pt x="245" y="43"/>
                      </a:cubicBezTo>
                      <a:cubicBezTo>
                        <a:pt x="25" y="547"/>
                        <a:pt x="25" y="547"/>
                        <a:pt x="25" y="547"/>
                      </a:cubicBezTo>
                      <a:cubicBezTo>
                        <a:pt x="8" y="585"/>
                        <a:pt x="0" y="626"/>
                        <a:pt x="0" y="667"/>
                      </a:cubicBezTo>
                      <a:cubicBezTo>
                        <a:pt x="0" y="833"/>
                        <a:pt x="134" y="967"/>
                        <a:pt x="300" y="9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9" name="Freeform 10"/>
                <p:cNvSpPr>
                  <a:spLocks/>
                </p:cNvSpPr>
                <p:nvPr/>
              </p:nvSpPr>
              <p:spPr bwMode="auto">
                <a:xfrm>
                  <a:off x="6653245" y="4181023"/>
                  <a:ext cx="895350" cy="157163"/>
                </a:xfrm>
                <a:custGeom>
                  <a:avLst/>
                  <a:gdLst>
                    <a:gd name="T0" fmla="*/ 1988 w 2048"/>
                    <a:gd name="T1" fmla="*/ 240 h 360"/>
                    <a:gd name="T2" fmla="*/ 1850 w 2048"/>
                    <a:gd name="T3" fmla="*/ 240 h 360"/>
                    <a:gd name="T4" fmla="*/ 1780 w 2048"/>
                    <a:gd name="T5" fmla="*/ 100 h 360"/>
                    <a:gd name="T6" fmla="*/ 1619 w 2048"/>
                    <a:gd name="T7" fmla="*/ 0 h 360"/>
                    <a:gd name="T8" fmla="*/ 447 w 2048"/>
                    <a:gd name="T9" fmla="*/ 0 h 360"/>
                    <a:gd name="T10" fmla="*/ 286 w 2048"/>
                    <a:gd name="T11" fmla="*/ 100 h 360"/>
                    <a:gd name="T12" fmla="*/ 216 w 2048"/>
                    <a:gd name="T13" fmla="*/ 240 h 360"/>
                    <a:gd name="T14" fmla="*/ 60 w 2048"/>
                    <a:gd name="T15" fmla="*/ 240 h 360"/>
                    <a:gd name="T16" fmla="*/ 0 w 2048"/>
                    <a:gd name="T17" fmla="*/ 300 h 360"/>
                    <a:gd name="T18" fmla="*/ 60 w 2048"/>
                    <a:gd name="T19" fmla="*/ 360 h 360"/>
                    <a:gd name="T20" fmla="*/ 1988 w 2048"/>
                    <a:gd name="T21" fmla="*/ 360 h 360"/>
                    <a:gd name="T22" fmla="*/ 2048 w 2048"/>
                    <a:gd name="T23" fmla="*/ 300 h 360"/>
                    <a:gd name="T24" fmla="*/ 1988 w 2048"/>
                    <a:gd name="T25" fmla="*/ 24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48" h="360">
                      <a:moveTo>
                        <a:pt x="1988" y="240"/>
                      </a:moveTo>
                      <a:cubicBezTo>
                        <a:pt x="1850" y="240"/>
                        <a:pt x="1850" y="240"/>
                        <a:pt x="1850" y="240"/>
                      </a:cubicBezTo>
                      <a:cubicBezTo>
                        <a:pt x="1780" y="100"/>
                        <a:pt x="1780" y="100"/>
                        <a:pt x="1780" y="100"/>
                      </a:cubicBezTo>
                      <a:cubicBezTo>
                        <a:pt x="1749" y="39"/>
                        <a:pt x="1687" y="0"/>
                        <a:pt x="1619" y="0"/>
                      </a:cubicBezTo>
                      <a:cubicBezTo>
                        <a:pt x="447" y="0"/>
                        <a:pt x="447" y="0"/>
                        <a:pt x="447" y="0"/>
                      </a:cubicBezTo>
                      <a:cubicBezTo>
                        <a:pt x="378" y="0"/>
                        <a:pt x="317" y="39"/>
                        <a:pt x="286" y="100"/>
                      </a:cubicBezTo>
                      <a:cubicBezTo>
                        <a:pt x="216" y="240"/>
                        <a:pt x="216" y="240"/>
                        <a:pt x="216" y="240"/>
                      </a:cubicBezTo>
                      <a:cubicBezTo>
                        <a:pt x="60" y="240"/>
                        <a:pt x="60" y="240"/>
                        <a:pt x="60" y="240"/>
                      </a:cubicBezTo>
                      <a:cubicBezTo>
                        <a:pt x="27" y="240"/>
                        <a:pt x="0" y="267"/>
                        <a:pt x="0" y="300"/>
                      </a:cubicBezTo>
                      <a:cubicBezTo>
                        <a:pt x="0" y="334"/>
                        <a:pt x="27" y="360"/>
                        <a:pt x="60" y="360"/>
                      </a:cubicBezTo>
                      <a:cubicBezTo>
                        <a:pt x="1988" y="360"/>
                        <a:pt x="1988" y="360"/>
                        <a:pt x="1988" y="360"/>
                      </a:cubicBezTo>
                      <a:cubicBezTo>
                        <a:pt x="2021" y="360"/>
                        <a:pt x="2048" y="334"/>
                        <a:pt x="2048" y="300"/>
                      </a:cubicBezTo>
                      <a:cubicBezTo>
                        <a:pt x="2048" y="267"/>
                        <a:pt x="2021" y="240"/>
                        <a:pt x="1988" y="24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0" name="Freeform 11"/>
                <p:cNvSpPr>
                  <a:spLocks/>
                </p:cNvSpPr>
                <p:nvPr/>
              </p:nvSpPr>
              <p:spPr bwMode="auto">
                <a:xfrm>
                  <a:off x="6846920" y="4076248"/>
                  <a:ext cx="514350" cy="52388"/>
                </a:xfrm>
                <a:custGeom>
                  <a:avLst/>
                  <a:gdLst>
                    <a:gd name="T0" fmla="*/ 0 w 1178"/>
                    <a:gd name="T1" fmla="*/ 120 h 120"/>
                    <a:gd name="T2" fmla="*/ 1178 w 1178"/>
                    <a:gd name="T3" fmla="*/ 120 h 120"/>
                    <a:gd name="T4" fmla="*/ 1009 w 1178"/>
                    <a:gd name="T5" fmla="*/ 0 h 120"/>
                    <a:gd name="T6" fmla="*/ 169 w 1178"/>
                    <a:gd name="T7" fmla="*/ 0 h 120"/>
                    <a:gd name="T8" fmla="*/ 0 w 1178"/>
                    <a:gd name="T9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8" h="120">
                      <a:moveTo>
                        <a:pt x="0" y="120"/>
                      </a:moveTo>
                      <a:cubicBezTo>
                        <a:pt x="1178" y="120"/>
                        <a:pt x="1178" y="120"/>
                        <a:pt x="1178" y="120"/>
                      </a:cubicBezTo>
                      <a:cubicBezTo>
                        <a:pt x="1153" y="51"/>
                        <a:pt x="1087" y="0"/>
                        <a:pt x="1009" y="0"/>
                      </a:cubicBezTo>
                      <a:cubicBezTo>
                        <a:pt x="169" y="0"/>
                        <a:pt x="169" y="0"/>
                        <a:pt x="169" y="0"/>
                      </a:cubicBezTo>
                      <a:cubicBezTo>
                        <a:pt x="91" y="0"/>
                        <a:pt x="25" y="51"/>
                        <a:pt x="0" y="1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cxnSp>
          <p:nvCxnSpPr>
            <p:cNvPr id="174" name="直接箭头连接符 173"/>
            <p:cNvCxnSpPr>
              <a:stCxn id="201" idx="4"/>
              <a:endCxn id="192" idx="0"/>
            </p:cNvCxnSpPr>
            <p:nvPr/>
          </p:nvCxnSpPr>
          <p:spPr>
            <a:xfrm>
              <a:off x="8855995" y="3495632"/>
              <a:ext cx="0" cy="479161"/>
            </a:xfrm>
            <a:prstGeom prst="straightConnector1">
              <a:avLst/>
            </a:prstGeom>
            <a:ln w="25400">
              <a:solidFill>
                <a:srgbClr val="2AA9E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肘形连接符 174"/>
            <p:cNvCxnSpPr>
              <a:endCxn id="245" idx="0"/>
            </p:cNvCxnSpPr>
            <p:nvPr/>
          </p:nvCxnSpPr>
          <p:spPr>
            <a:xfrm rot="10800000" flipV="1">
              <a:off x="6537320" y="2711449"/>
              <a:ext cx="858339" cy="396540"/>
            </a:xfrm>
            <a:prstGeom prst="bentConnector2">
              <a:avLst/>
            </a:prstGeom>
            <a:ln w="25400">
              <a:solidFill>
                <a:srgbClr val="2AA9E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肘形连接符 175"/>
            <p:cNvCxnSpPr>
              <a:endCxn id="217" idx="0"/>
            </p:cNvCxnSpPr>
            <p:nvPr/>
          </p:nvCxnSpPr>
          <p:spPr>
            <a:xfrm>
              <a:off x="4880322" y="5124013"/>
              <a:ext cx="975805" cy="412848"/>
            </a:xfrm>
            <a:prstGeom prst="bentConnector2">
              <a:avLst/>
            </a:prstGeom>
            <a:ln w="25400">
              <a:solidFill>
                <a:srgbClr val="2AA9E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箭头连接符 176"/>
            <p:cNvCxnSpPr>
              <a:endCxn id="265" idx="3"/>
            </p:cNvCxnSpPr>
            <p:nvPr/>
          </p:nvCxnSpPr>
          <p:spPr>
            <a:xfrm>
              <a:off x="3368882" y="2807758"/>
              <a:ext cx="11603" cy="579102"/>
            </a:xfrm>
            <a:prstGeom prst="straightConnector1">
              <a:avLst/>
            </a:prstGeom>
            <a:ln w="25400">
              <a:solidFill>
                <a:srgbClr val="2AA9E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箭头连接符 177"/>
            <p:cNvCxnSpPr/>
            <p:nvPr/>
          </p:nvCxnSpPr>
          <p:spPr>
            <a:xfrm>
              <a:off x="4669611" y="5236631"/>
              <a:ext cx="0" cy="557976"/>
            </a:xfrm>
            <a:prstGeom prst="straightConnector1">
              <a:avLst/>
            </a:prstGeom>
            <a:ln w="25400">
              <a:solidFill>
                <a:srgbClr val="2AA9E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箭头连接符 178"/>
            <p:cNvCxnSpPr/>
            <p:nvPr/>
          </p:nvCxnSpPr>
          <p:spPr>
            <a:xfrm>
              <a:off x="7609041" y="2807758"/>
              <a:ext cx="0" cy="579102"/>
            </a:xfrm>
            <a:prstGeom prst="straightConnector1">
              <a:avLst/>
            </a:prstGeom>
            <a:ln w="25400">
              <a:solidFill>
                <a:srgbClr val="2AA9E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肘形连接符 183"/>
            <p:cNvCxnSpPr/>
            <p:nvPr/>
          </p:nvCxnSpPr>
          <p:spPr>
            <a:xfrm rot="5400000" flipH="1" flipV="1">
              <a:off x="3333204" y="2852523"/>
              <a:ext cx="3492798" cy="801426"/>
            </a:xfrm>
            <a:prstGeom prst="bentConnector3">
              <a:avLst>
                <a:gd name="adj1" fmla="val 34365"/>
              </a:avLst>
            </a:prstGeom>
            <a:ln w="25400">
              <a:solidFill>
                <a:srgbClr val="2AA9E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肘形连接符 185"/>
            <p:cNvCxnSpPr/>
            <p:nvPr/>
          </p:nvCxnSpPr>
          <p:spPr>
            <a:xfrm>
              <a:off x="6833807" y="2178905"/>
              <a:ext cx="775234" cy="415161"/>
            </a:xfrm>
            <a:prstGeom prst="bentConnector2">
              <a:avLst/>
            </a:prstGeom>
            <a:ln w="25400">
              <a:solidFill>
                <a:srgbClr val="2AA9E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肘形连接符 186"/>
            <p:cNvCxnSpPr/>
            <p:nvPr/>
          </p:nvCxnSpPr>
          <p:spPr>
            <a:xfrm rot="10800000" flipV="1">
              <a:off x="3380355" y="2178905"/>
              <a:ext cx="858339" cy="396540"/>
            </a:xfrm>
            <a:prstGeom prst="bentConnector2">
              <a:avLst/>
            </a:prstGeom>
            <a:ln w="25400">
              <a:solidFill>
                <a:srgbClr val="2AA9E7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>
              <a:off x="4142342" y="2178905"/>
              <a:ext cx="2824147" cy="0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Freeform 46"/>
            <p:cNvSpPr>
              <a:spLocks/>
            </p:cNvSpPr>
            <p:nvPr/>
          </p:nvSpPr>
          <p:spPr bwMode="auto">
            <a:xfrm>
              <a:off x="4066875" y="1066986"/>
              <a:ext cx="1100137" cy="382587"/>
            </a:xfrm>
            <a:custGeom>
              <a:avLst/>
              <a:gdLst>
                <a:gd name="T0" fmla="*/ 115 w 290"/>
                <a:gd name="T1" fmla="*/ 0 h 99"/>
                <a:gd name="T2" fmla="*/ 55 w 290"/>
                <a:gd name="T3" fmla="*/ 42 h 99"/>
                <a:gd name="T4" fmla="*/ 0 w 290"/>
                <a:gd name="T5" fmla="*/ 99 h 99"/>
                <a:gd name="T6" fmla="*/ 290 w 290"/>
                <a:gd name="T7" fmla="*/ 99 h 99"/>
                <a:gd name="T8" fmla="*/ 261 w 290"/>
                <a:gd name="T9" fmla="*/ 67 h 99"/>
                <a:gd name="T10" fmla="*/ 245 w 290"/>
                <a:gd name="T11" fmla="*/ 70 h 99"/>
                <a:gd name="T12" fmla="*/ 197 w 290"/>
                <a:gd name="T13" fmla="*/ 30 h 99"/>
                <a:gd name="T14" fmla="*/ 175 w 290"/>
                <a:gd name="T15" fmla="*/ 33 h 99"/>
                <a:gd name="T16" fmla="*/ 115 w 290"/>
                <a:gd name="T17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0" h="99">
                  <a:moveTo>
                    <a:pt x="115" y="0"/>
                  </a:moveTo>
                  <a:cubicBezTo>
                    <a:pt x="99" y="0"/>
                    <a:pt x="70" y="10"/>
                    <a:pt x="55" y="42"/>
                  </a:cubicBezTo>
                  <a:cubicBezTo>
                    <a:pt x="55" y="42"/>
                    <a:pt x="1" y="48"/>
                    <a:pt x="0" y="99"/>
                  </a:cubicBezTo>
                  <a:cubicBezTo>
                    <a:pt x="36" y="99"/>
                    <a:pt x="290" y="99"/>
                    <a:pt x="290" y="99"/>
                  </a:cubicBezTo>
                  <a:cubicBezTo>
                    <a:pt x="290" y="99"/>
                    <a:pt x="288" y="67"/>
                    <a:pt x="261" y="67"/>
                  </a:cubicBezTo>
                  <a:cubicBezTo>
                    <a:pt x="256" y="67"/>
                    <a:pt x="251" y="68"/>
                    <a:pt x="245" y="70"/>
                  </a:cubicBezTo>
                  <a:cubicBezTo>
                    <a:pt x="245" y="70"/>
                    <a:pt x="238" y="30"/>
                    <a:pt x="197" y="30"/>
                  </a:cubicBezTo>
                  <a:cubicBezTo>
                    <a:pt x="191" y="30"/>
                    <a:pt x="183" y="31"/>
                    <a:pt x="175" y="33"/>
                  </a:cubicBezTo>
                  <a:cubicBezTo>
                    <a:pt x="175" y="33"/>
                    <a:pt x="166" y="0"/>
                    <a:pt x="115" y="0"/>
                  </a:cubicBezTo>
                </a:path>
              </a:pathLst>
            </a:custGeom>
            <a:solidFill>
              <a:srgbClr val="ECF4F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Freeform 50"/>
            <p:cNvSpPr>
              <a:spLocks noEditPoints="1"/>
            </p:cNvSpPr>
            <p:nvPr/>
          </p:nvSpPr>
          <p:spPr bwMode="auto">
            <a:xfrm>
              <a:off x="5085936" y="799373"/>
              <a:ext cx="741315" cy="667964"/>
            </a:xfrm>
            <a:custGeom>
              <a:avLst/>
              <a:gdLst>
                <a:gd name="T0" fmla="*/ 1129 w 1280"/>
                <a:gd name="T1" fmla="*/ 102 h 1153"/>
                <a:gd name="T2" fmla="*/ 1086 w 1280"/>
                <a:gd name="T3" fmla="*/ 0 h 1153"/>
                <a:gd name="T4" fmla="*/ 151 w 1280"/>
                <a:gd name="T5" fmla="*/ 42 h 1153"/>
                <a:gd name="T6" fmla="*/ 194 w 1280"/>
                <a:gd name="T7" fmla="*/ 305 h 1153"/>
                <a:gd name="T8" fmla="*/ 1129 w 1280"/>
                <a:gd name="T9" fmla="*/ 263 h 1153"/>
                <a:gd name="T10" fmla="*/ 1195 w 1280"/>
                <a:gd name="T11" fmla="*/ 186 h 1153"/>
                <a:gd name="T12" fmla="*/ 1129 w 1280"/>
                <a:gd name="T13" fmla="*/ 966 h 1153"/>
                <a:gd name="T14" fmla="*/ 1086 w 1280"/>
                <a:gd name="T15" fmla="*/ 848 h 1153"/>
                <a:gd name="T16" fmla="*/ 151 w 1280"/>
                <a:gd name="T17" fmla="*/ 890 h 1153"/>
                <a:gd name="T18" fmla="*/ 85 w 1280"/>
                <a:gd name="T19" fmla="*/ 966 h 1153"/>
                <a:gd name="T20" fmla="*/ 151 w 1280"/>
                <a:gd name="T21" fmla="*/ 619 h 1153"/>
                <a:gd name="T22" fmla="*/ 194 w 1280"/>
                <a:gd name="T23" fmla="*/ 729 h 1153"/>
                <a:gd name="T24" fmla="*/ 1129 w 1280"/>
                <a:gd name="T25" fmla="*/ 687 h 1153"/>
                <a:gd name="T26" fmla="*/ 1086 w 1280"/>
                <a:gd name="T27" fmla="*/ 424 h 1153"/>
                <a:gd name="T28" fmla="*/ 151 w 1280"/>
                <a:gd name="T29" fmla="*/ 466 h 1153"/>
                <a:gd name="T30" fmla="*/ 85 w 1280"/>
                <a:gd name="T31" fmla="*/ 534 h 1153"/>
                <a:gd name="T32" fmla="*/ 0 w 1280"/>
                <a:gd name="T33" fmla="*/ 966 h 1153"/>
                <a:gd name="T34" fmla="*/ 151 w 1280"/>
                <a:gd name="T35" fmla="*/ 1051 h 1153"/>
                <a:gd name="T36" fmla="*/ 194 w 1280"/>
                <a:gd name="T37" fmla="*/ 1153 h 1153"/>
                <a:gd name="T38" fmla="*/ 1129 w 1280"/>
                <a:gd name="T39" fmla="*/ 1110 h 1153"/>
                <a:gd name="T40" fmla="*/ 1195 w 1280"/>
                <a:gd name="T41" fmla="*/ 1051 h 1153"/>
                <a:gd name="T42" fmla="*/ 1280 w 1280"/>
                <a:gd name="T43" fmla="*/ 186 h 1153"/>
                <a:gd name="T44" fmla="*/ 349 w 1280"/>
                <a:gd name="T45" fmla="*/ 219 h 1153"/>
                <a:gd name="T46" fmla="*/ 349 w 1280"/>
                <a:gd name="T47" fmla="*/ 86 h 1153"/>
                <a:gd name="T48" fmla="*/ 349 w 1280"/>
                <a:gd name="T49" fmla="*/ 219 h 1153"/>
                <a:gd name="T50" fmla="*/ 672 w 1280"/>
                <a:gd name="T51" fmla="*/ 227 h 1153"/>
                <a:gd name="T52" fmla="*/ 640 w 1280"/>
                <a:gd name="T53" fmla="*/ 110 h 1153"/>
                <a:gd name="T54" fmla="*/ 704 w 1280"/>
                <a:gd name="T55" fmla="*/ 110 h 1153"/>
                <a:gd name="T56" fmla="*/ 845 w 1280"/>
                <a:gd name="T57" fmla="*/ 195 h 1153"/>
                <a:gd name="T58" fmla="*/ 781 w 1280"/>
                <a:gd name="T59" fmla="*/ 195 h 1153"/>
                <a:gd name="T60" fmla="*/ 813 w 1280"/>
                <a:gd name="T61" fmla="*/ 78 h 1153"/>
                <a:gd name="T62" fmla="*/ 845 w 1280"/>
                <a:gd name="T63" fmla="*/ 195 h 1153"/>
                <a:gd name="T64" fmla="*/ 954 w 1280"/>
                <a:gd name="T65" fmla="*/ 227 h 1153"/>
                <a:gd name="T66" fmla="*/ 923 w 1280"/>
                <a:gd name="T67" fmla="*/ 110 h 1153"/>
                <a:gd name="T68" fmla="*/ 986 w 1280"/>
                <a:gd name="T69" fmla="*/ 110 h 1153"/>
                <a:gd name="T70" fmla="*/ 923 w 1280"/>
                <a:gd name="T71" fmla="*/ 534 h 1153"/>
                <a:gd name="T72" fmla="*/ 986 w 1280"/>
                <a:gd name="T73" fmla="*/ 534 h 1153"/>
                <a:gd name="T74" fmla="*/ 954 w 1280"/>
                <a:gd name="T75" fmla="*/ 651 h 1153"/>
                <a:gd name="T76" fmla="*/ 923 w 1280"/>
                <a:gd name="T77" fmla="*/ 534 h 1153"/>
                <a:gd name="T78" fmla="*/ 813 w 1280"/>
                <a:gd name="T79" fmla="*/ 502 h 1153"/>
                <a:gd name="T80" fmla="*/ 845 w 1280"/>
                <a:gd name="T81" fmla="*/ 619 h 1153"/>
                <a:gd name="T82" fmla="*/ 781 w 1280"/>
                <a:gd name="T83" fmla="*/ 619 h 1153"/>
                <a:gd name="T84" fmla="*/ 640 w 1280"/>
                <a:gd name="T85" fmla="*/ 534 h 1153"/>
                <a:gd name="T86" fmla="*/ 704 w 1280"/>
                <a:gd name="T87" fmla="*/ 534 h 1153"/>
                <a:gd name="T88" fmla="*/ 672 w 1280"/>
                <a:gd name="T89" fmla="*/ 651 h 1153"/>
                <a:gd name="T90" fmla="*/ 640 w 1280"/>
                <a:gd name="T91" fmla="*/ 534 h 1153"/>
                <a:gd name="T92" fmla="*/ 415 w 1280"/>
                <a:gd name="T93" fmla="*/ 576 h 1153"/>
                <a:gd name="T94" fmla="*/ 283 w 1280"/>
                <a:gd name="T95" fmla="*/ 576 h 1153"/>
                <a:gd name="T96" fmla="*/ 349 w 1280"/>
                <a:gd name="T97" fmla="*/ 1067 h 1153"/>
                <a:gd name="T98" fmla="*/ 349 w 1280"/>
                <a:gd name="T99" fmla="*/ 934 h 1153"/>
                <a:gd name="T100" fmla="*/ 349 w 1280"/>
                <a:gd name="T101" fmla="*/ 1067 h 1153"/>
                <a:gd name="T102" fmla="*/ 672 w 1280"/>
                <a:gd name="T103" fmla="*/ 1074 h 1153"/>
                <a:gd name="T104" fmla="*/ 640 w 1280"/>
                <a:gd name="T105" fmla="*/ 958 h 1153"/>
                <a:gd name="T106" fmla="*/ 704 w 1280"/>
                <a:gd name="T107" fmla="*/ 958 h 1153"/>
                <a:gd name="T108" fmla="*/ 845 w 1280"/>
                <a:gd name="T109" fmla="*/ 1043 h 1153"/>
                <a:gd name="T110" fmla="*/ 781 w 1280"/>
                <a:gd name="T111" fmla="*/ 1043 h 1153"/>
                <a:gd name="T112" fmla="*/ 813 w 1280"/>
                <a:gd name="T113" fmla="*/ 926 h 1153"/>
                <a:gd name="T114" fmla="*/ 845 w 1280"/>
                <a:gd name="T115" fmla="*/ 1043 h 1153"/>
                <a:gd name="T116" fmla="*/ 954 w 1280"/>
                <a:gd name="T117" fmla="*/ 1074 h 1153"/>
                <a:gd name="T118" fmla="*/ 923 w 1280"/>
                <a:gd name="T119" fmla="*/ 958 h 1153"/>
                <a:gd name="T120" fmla="*/ 986 w 1280"/>
                <a:gd name="T121" fmla="*/ 958 h 1153"/>
                <a:gd name="T122" fmla="*/ 986 w 1280"/>
                <a:gd name="T123" fmla="*/ 1043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80" h="1153">
                  <a:moveTo>
                    <a:pt x="1195" y="102"/>
                  </a:moveTo>
                  <a:cubicBezTo>
                    <a:pt x="1129" y="102"/>
                    <a:pt x="1129" y="102"/>
                    <a:pt x="1129" y="102"/>
                  </a:cubicBezTo>
                  <a:cubicBezTo>
                    <a:pt x="1129" y="42"/>
                    <a:pt x="1129" y="42"/>
                    <a:pt x="1129" y="42"/>
                  </a:cubicBezTo>
                  <a:cubicBezTo>
                    <a:pt x="1129" y="19"/>
                    <a:pt x="1110" y="0"/>
                    <a:pt x="1086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70" y="0"/>
                    <a:pt x="151" y="19"/>
                    <a:pt x="151" y="42"/>
                  </a:cubicBezTo>
                  <a:cubicBezTo>
                    <a:pt x="151" y="263"/>
                    <a:pt x="151" y="263"/>
                    <a:pt x="151" y="263"/>
                  </a:cubicBezTo>
                  <a:cubicBezTo>
                    <a:pt x="151" y="286"/>
                    <a:pt x="170" y="305"/>
                    <a:pt x="194" y="305"/>
                  </a:cubicBezTo>
                  <a:cubicBezTo>
                    <a:pt x="1086" y="305"/>
                    <a:pt x="1086" y="305"/>
                    <a:pt x="1086" y="305"/>
                  </a:cubicBezTo>
                  <a:cubicBezTo>
                    <a:pt x="1110" y="305"/>
                    <a:pt x="1129" y="286"/>
                    <a:pt x="1129" y="263"/>
                  </a:cubicBezTo>
                  <a:cubicBezTo>
                    <a:pt x="1129" y="186"/>
                    <a:pt x="1129" y="186"/>
                    <a:pt x="1129" y="186"/>
                  </a:cubicBezTo>
                  <a:cubicBezTo>
                    <a:pt x="1195" y="186"/>
                    <a:pt x="1195" y="186"/>
                    <a:pt x="1195" y="186"/>
                  </a:cubicBezTo>
                  <a:cubicBezTo>
                    <a:pt x="1195" y="966"/>
                    <a:pt x="1195" y="966"/>
                    <a:pt x="1195" y="966"/>
                  </a:cubicBezTo>
                  <a:cubicBezTo>
                    <a:pt x="1129" y="966"/>
                    <a:pt x="1129" y="966"/>
                    <a:pt x="1129" y="966"/>
                  </a:cubicBezTo>
                  <a:cubicBezTo>
                    <a:pt x="1129" y="890"/>
                    <a:pt x="1129" y="890"/>
                    <a:pt x="1129" y="890"/>
                  </a:cubicBezTo>
                  <a:cubicBezTo>
                    <a:pt x="1129" y="867"/>
                    <a:pt x="1110" y="848"/>
                    <a:pt x="1086" y="848"/>
                  </a:cubicBezTo>
                  <a:cubicBezTo>
                    <a:pt x="194" y="848"/>
                    <a:pt x="194" y="848"/>
                    <a:pt x="194" y="848"/>
                  </a:cubicBezTo>
                  <a:cubicBezTo>
                    <a:pt x="170" y="848"/>
                    <a:pt x="151" y="867"/>
                    <a:pt x="151" y="890"/>
                  </a:cubicBezTo>
                  <a:cubicBezTo>
                    <a:pt x="151" y="966"/>
                    <a:pt x="151" y="966"/>
                    <a:pt x="151" y="966"/>
                  </a:cubicBezTo>
                  <a:cubicBezTo>
                    <a:pt x="85" y="966"/>
                    <a:pt x="85" y="966"/>
                    <a:pt x="85" y="966"/>
                  </a:cubicBezTo>
                  <a:cubicBezTo>
                    <a:pt x="85" y="619"/>
                    <a:pt x="85" y="619"/>
                    <a:pt x="85" y="619"/>
                  </a:cubicBezTo>
                  <a:cubicBezTo>
                    <a:pt x="151" y="619"/>
                    <a:pt x="151" y="619"/>
                    <a:pt x="151" y="619"/>
                  </a:cubicBezTo>
                  <a:cubicBezTo>
                    <a:pt x="151" y="687"/>
                    <a:pt x="151" y="687"/>
                    <a:pt x="151" y="687"/>
                  </a:cubicBezTo>
                  <a:cubicBezTo>
                    <a:pt x="151" y="710"/>
                    <a:pt x="170" y="729"/>
                    <a:pt x="194" y="729"/>
                  </a:cubicBezTo>
                  <a:cubicBezTo>
                    <a:pt x="1086" y="729"/>
                    <a:pt x="1086" y="729"/>
                    <a:pt x="1086" y="729"/>
                  </a:cubicBezTo>
                  <a:cubicBezTo>
                    <a:pt x="1110" y="729"/>
                    <a:pt x="1129" y="710"/>
                    <a:pt x="1129" y="687"/>
                  </a:cubicBezTo>
                  <a:cubicBezTo>
                    <a:pt x="1129" y="466"/>
                    <a:pt x="1129" y="466"/>
                    <a:pt x="1129" y="466"/>
                  </a:cubicBezTo>
                  <a:cubicBezTo>
                    <a:pt x="1129" y="443"/>
                    <a:pt x="1110" y="424"/>
                    <a:pt x="1086" y="424"/>
                  </a:cubicBezTo>
                  <a:cubicBezTo>
                    <a:pt x="194" y="424"/>
                    <a:pt x="194" y="424"/>
                    <a:pt x="194" y="424"/>
                  </a:cubicBezTo>
                  <a:cubicBezTo>
                    <a:pt x="170" y="424"/>
                    <a:pt x="151" y="443"/>
                    <a:pt x="151" y="466"/>
                  </a:cubicBezTo>
                  <a:cubicBezTo>
                    <a:pt x="151" y="534"/>
                    <a:pt x="151" y="534"/>
                    <a:pt x="151" y="534"/>
                  </a:cubicBezTo>
                  <a:cubicBezTo>
                    <a:pt x="85" y="534"/>
                    <a:pt x="85" y="534"/>
                    <a:pt x="85" y="534"/>
                  </a:cubicBezTo>
                  <a:cubicBezTo>
                    <a:pt x="38" y="534"/>
                    <a:pt x="0" y="572"/>
                    <a:pt x="0" y="619"/>
                  </a:cubicBezTo>
                  <a:cubicBezTo>
                    <a:pt x="0" y="966"/>
                    <a:pt x="0" y="966"/>
                    <a:pt x="0" y="966"/>
                  </a:cubicBezTo>
                  <a:cubicBezTo>
                    <a:pt x="0" y="1013"/>
                    <a:pt x="38" y="1051"/>
                    <a:pt x="85" y="1051"/>
                  </a:cubicBezTo>
                  <a:cubicBezTo>
                    <a:pt x="151" y="1051"/>
                    <a:pt x="151" y="1051"/>
                    <a:pt x="151" y="1051"/>
                  </a:cubicBezTo>
                  <a:cubicBezTo>
                    <a:pt x="151" y="1110"/>
                    <a:pt x="151" y="1110"/>
                    <a:pt x="151" y="1110"/>
                  </a:cubicBezTo>
                  <a:cubicBezTo>
                    <a:pt x="151" y="1134"/>
                    <a:pt x="170" y="1153"/>
                    <a:pt x="194" y="1153"/>
                  </a:cubicBezTo>
                  <a:cubicBezTo>
                    <a:pt x="1086" y="1153"/>
                    <a:pt x="1086" y="1153"/>
                    <a:pt x="1086" y="1153"/>
                  </a:cubicBezTo>
                  <a:cubicBezTo>
                    <a:pt x="1110" y="1153"/>
                    <a:pt x="1129" y="1134"/>
                    <a:pt x="1129" y="1110"/>
                  </a:cubicBezTo>
                  <a:cubicBezTo>
                    <a:pt x="1129" y="1051"/>
                    <a:pt x="1129" y="1051"/>
                    <a:pt x="1129" y="1051"/>
                  </a:cubicBezTo>
                  <a:cubicBezTo>
                    <a:pt x="1195" y="1051"/>
                    <a:pt x="1195" y="1051"/>
                    <a:pt x="1195" y="1051"/>
                  </a:cubicBezTo>
                  <a:cubicBezTo>
                    <a:pt x="1242" y="1051"/>
                    <a:pt x="1280" y="1013"/>
                    <a:pt x="1280" y="966"/>
                  </a:cubicBezTo>
                  <a:cubicBezTo>
                    <a:pt x="1280" y="186"/>
                    <a:pt x="1280" y="186"/>
                    <a:pt x="1280" y="186"/>
                  </a:cubicBezTo>
                  <a:cubicBezTo>
                    <a:pt x="1280" y="140"/>
                    <a:pt x="1242" y="102"/>
                    <a:pt x="1195" y="102"/>
                  </a:cubicBezTo>
                  <a:close/>
                  <a:moveTo>
                    <a:pt x="349" y="219"/>
                  </a:moveTo>
                  <a:cubicBezTo>
                    <a:pt x="312" y="219"/>
                    <a:pt x="283" y="189"/>
                    <a:pt x="283" y="153"/>
                  </a:cubicBezTo>
                  <a:cubicBezTo>
                    <a:pt x="283" y="116"/>
                    <a:pt x="312" y="86"/>
                    <a:pt x="349" y="86"/>
                  </a:cubicBezTo>
                  <a:cubicBezTo>
                    <a:pt x="386" y="86"/>
                    <a:pt x="415" y="116"/>
                    <a:pt x="415" y="153"/>
                  </a:cubicBezTo>
                  <a:cubicBezTo>
                    <a:pt x="415" y="189"/>
                    <a:pt x="386" y="219"/>
                    <a:pt x="349" y="219"/>
                  </a:cubicBezTo>
                  <a:close/>
                  <a:moveTo>
                    <a:pt x="704" y="195"/>
                  </a:moveTo>
                  <a:cubicBezTo>
                    <a:pt x="704" y="213"/>
                    <a:pt x="689" y="227"/>
                    <a:pt x="672" y="227"/>
                  </a:cubicBezTo>
                  <a:cubicBezTo>
                    <a:pt x="654" y="227"/>
                    <a:pt x="640" y="213"/>
                    <a:pt x="640" y="195"/>
                  </a:cubicBezTo>
                  <a:cubicBezTo>
                    <a:pt x="640" y="110"/>
                    <a:pt x="640" y="110"/>
                    <a:pt x="640" y="110"/>
                  </a:cubicBezTo>
                  <a:cubicBezTo>
                    <a:pt x="640" y="93"/>
                    <a:pt x="654" y="78"/>
                    <a:pt x="672" y="78"/>
                  </a:cubicBezTo>
                  <a:cubicBezTo>
                    <a:pt x="689" y="78"/>
                    <a:pt x="704" y="93"/>
                    <a:pt x="704" y="110"/>
                  </a:cubicBezTo>
                  <a:lnTo>
                    <a:pt x="704" y="195"/>
                  </a:lnTo>
                  <a:close/>
                  <a:moveTo>
                    <a:pt x="845" y="195"/>
                  </a:moveTo>
                  <a:cubicBezTo>
                    <a:pt x="845" y="213"/>
                    <a:pt x="831" y="227"/>
                    <a:pt x="813" y="227"/>
                  </a:cubicBezTo>
                  <a:cubicBezTo>
                    <a:pt x="796" y="227"/>
                    <a:pt x="781" y="213"/>
                    <a:pt x="781" y="195"/>
                  </a:cubicBezTo>
                  <a:cubicBezTo>
                    <a:pt x="781" y="110"/>
                    <a:pt x="781" y="110"/>
                    <a:pt x="781" y="110"/>
                  </a:cubicBezTo>
                  <a:cubicBezTo>
                    <a:pt x="781" y="93"/>
                    <a:pt x="796" y="78"/>
                    <a:pt x="813" y="78"/>
                  </a:cubicBezTo>
                  <a:cubicBezTo>
                    <a:pt x="831" y="78"/>
                    <a:pt x="845" y="93"/>
                    <a:pt x="845" y="110"/>
                  </a:cubicBezTo>
                  <a:lnTo>
                    <a:pt x="845" y="195"/>
                  </a:lnTo>
                  <a:close/>
                  <a:moveTo>
                    <a:pt x="986" y="195"/>
                  </a:moveTo>
                  <a:cubicBezTo>
                    <a:pt x="986" y="213"/>
                    <a:pt x="972" y="227"/>
                    <a:pt x="954" y="227"/>
                  </a:cubicBezTo>
                  <a:cubicBezTo>
                    <a:pt x="937" y="227"/>
                    <a:pt x="923" y="213"/>
                    <a:pt x="923" y="195"/>
                  </a:cubicBezTo>
                  <a:cubicBezTo>
                    <a:pt x="923" y="110"/>
                    <a:pt x="923" y="110"/>
                    <a:pt x="923" y="110"/>
                  </a:cubicBezTo>
                  <a:cubicBezTo>
                    <a:pt x="923" y="93"/>
                    <a:pt x="937" y="78"/>
                    <a:pt x="954" y="78"/>
                  </a:cubicBezTo>
                  <a:cubicBezTo>
                    <a:pt x="972" y="78"/>
                    <a:pt x="986" y="93"/>
                    <a:pt x="986" y="110"/>
                  </a:cubicBezTo>
                  <a:lnTo>
                    <a:pt x="986" y="195"/>
                  </a:lnTo>
                  <a:close/>
                  <a:moveTo>
                    <a:pt x="923" y="534"/>
                  </a:moveTo>
                  <a:cubicBezTo>
                    <a:pt x="923" y="516"/>
                    <a:pt x="937" y="502"/>
                    <a:pt x="954" y="502"/>
                  </a:cubicBezTo>
                  <a:cubicBezTo>
                    <a:pt x="972" y="502"/>
                    <a:pt x="986" y="516"/>
                    <a:pt x="986" y="534"/>
                  </a:cubicBezTo>
                  <a:cubicBezTo>
                    <a:pt x="986" y="619"/>
                    <a:pt x="986" y="619"/>
                    <a:pt x="986" y="619"/>
                  </a:cubicBezTo>
                  <a:cubicBezTo>
                    <a:pt x="986" y="636"/>
                    <a:pt x="972" y="651"/>
                    <a:pt x="954" y="651"/>
                  </a:cubicBezTo>
                  <a:cubicBezTo>
                    <a:pt x="937" y="651"/>
                    <a:pt x="923" y="636"/>
                    <a:pt x="923" y="619"/>
                  </a:cubicBezTo>
                  <a:lnTo>
                    <a:pt x="923" y="534"/>
                  </a:lnTo>
                  <a:close/>
                  <a:moveTo>
                    <a:pt x="781" y="534"/>
                  </a:moveTo>
                  <a:cubicBezTo>
                    <a:pt x="781" y="516"/>
                    <a:pt x="796" y="502"/>
                    <a:pt x="813" y="502"/>
                  </a:cubicBezTo>
                  <a:cubicBezTo>
                    <a:pt x="831" y="502"/>
                    <a:pt x="845" y="516"/>
                    <a:pt x="845" y="534"/>
                  </a:cubicBezTo>
                  <a:cubicBezTo>
                    <a:pt x="845" y="619"/>
                    <a:pt x="845" y="619"/>
                    <a:pt x="845" y="619"/>
                  </a:cubicBezTo>
                  <a:cubicBezTo>
                    <a:pt x="845" y="636"/>
                    <a:pt x="831" y="651"/>
                    <a:pt x="813" y="651"/>
                  </a:cubicBezTo>
                  <a:cubicBezTo>
                    <a:pt x="796" y="651"/>
                    <a:pt x="781" y="636"/>
                    <a:pt x="781" y="619"/>
                  </a:cubicBezTo>
                  <a:lnTo>
                    <a:pt x="781" y="534"/>
                  </a:lnTo>
                  <a:close/>
                  <a:moveTo>
                    <a:pt x="640" y="534"/>
                  </a:moveTo>
                  <a:cubicBezTo>
                    <a:pt x="640" y="516"/>
                    <a:pt x="654" y="502"/>
                    <a:pt x="672" y="502"/>
                  </a:cubicBezTo>
                  <a:cubicBezTo>
                    <a:pt x="689" y="502"/>
                    <a:pt x="704" y="516"/>
                    <a:pt x="704" y="534"/>
                  </a:cubicBezTo>
                  <a:cubicBezTo>
                    <a:pt x="704" y="619"/>
                    <a:pt x="704" y="619"/>
                    <a:pt x="704" y="619"/>
                  </a:cubicBezTo>
                  <a:cubicBezTo>
                    <a:pt x="704" y="636"/>
                    <a:pt x="689" y="651"/>
                    <a:pt x="672" y="651"/>
                  </a:cubicBezTo>
                  <a:cubicBezTo>
                    <a:pt x="654" y="651"/>
                    <a:pt x="640" y="636"/>
                    <a:pt x="640" y="619"/>
                  </a:cubicBezTo>
                  <a:lnTo>
                    <a:pt x="640" y="534"/>
                  </a:lnTo>
                  <a:close/>
                  <a:moveTo>
                    <a:pt x="349" y="510"/>
                  </a:moveTo>
                  <a:cubicBezTo>
                    <a:pt x="386" y="510"/>
                    <a:pt x="415" y="540"/>
                    <a:pt x="415" y="576"/>
                  </a:cubicBezTo>
                  <a:cubicBezTo>
                    <a:pt x="415" y="613"/>
                    <a:pt x="386" y="643"/>
                    <a:pt x="349" y="643"/>
                  </a:cubicBezTo>
                  <a:cubicBezTo>
                    <a:pt x="312" y="643"/>
                    <a:pt x="283" y="613"/>
                    <a:pt x="283" y="576"/>
                  </a:cubicBezTo>
                  <a:cubicBezTo>
                    <a:pt x="283" y="540"/>
                    <a:pt x="312" y="510"/>
                    <a:pt x="349" y="510"/>
                  </a:cubicBezTo>
                  <a:close/>
                  <a:moveTo>
                    <a:pt x="349" y="1067"/>
                  </a:moveTo>
                  <a:cubicBezTo>
                    <a:pt x="312" y="1067"/>
                    <a:pt x="283" y="1037"/>
                    <a:pt x="283" y="1000"/>
                  </a:cubicBezTo>
                  <a:cubicBezTo>
                    <a:pt x="283" y="964"/>
                    <a:pt x="312" y="934"/>
                    <a:pt x="349" y="934"/>
                  </a:cubicBezTo>
                  <a:cubicBezTo>
                    <a:pt x="386" y="934"/>
                    <a:pt x="415" y="964"/>
                    <a:pt x="415" y="1000"/>
                  </a:cubicBezTo>
                  <a:cubicBezTo>
                    <a:pt x="415" y="1037"/>
                    <a:pt x="386" y="1067"/>
                    <a:pt x="349" y="1067"/>
                  </a:cubicBezTo>
                  <a:close/>
                  <a:moveTo>
                    <a:pt x="704" y="1043"/>
                  </a:moveTo>
                  <a:cubicBezTo>
                    <a:pt x="704" y="1060"/>
                    <a:pt x="689" y="1074"/>
                    <a:pt x="672" y="1074"/>
                  </a:cubicBezTo>
                  <a:cubicBezTo>
                    <a:pt x="654" y="1074"/>
                    <a:pt x="640" y="1060"/>
                    <a:pt x="640" y="1043"/>
                  </a:cubicBezTo>
                  <a:cubicBezTo>
                    <a:pt x="640" y="958"/>
                    <a:pt x="640" y="958"/>
                    <a:pt x="640" y="958"/>
                  </a:cubicBezTo>
                  <a:cubicBezTo>
                    <a:pt x="640" y="940"/>
                    <a:pt x="654" y="926"/>
                    <a:pt x="672" y="926"/>
                  </a:cubicBezTo>
                  <a:cubicBezTo>
                    <a:pt x="689" y="926"/>
                    <a:pt x="704" y="940"/>
                    <a:pt x="704" y="958"/>
                  </a:cubicBezTo>
                  <a:lnTo>
                    <a:pt x="704" y="1043"/>
                  </a:lnTo>
                  <a:close/>
                  <a:moveTo>
                    <a:pt x="845" y="1043"/>
                  </a:moveTo>
                  <a:cubicBezTo>
                    <a:pt x="845" y="1060"/>
                    <a:pt x="831" y="1074"/>
                    <a:pt x="813" y="1074"/>
                  </a:cubicBezTo>
                  <a:cubicBezTo>
                    <a:pt x="796" y="1074"/>
                    <a:pt x="781" y="1060"/>
                    <a:pt x="781" y="1043"/>
                  </a:cubicBezTo>
                  <a:cubicBezTo>
                    <a:pt x="781" y="958"/>
                    <a:pt x="781" y="958"/>
                    <a:pt x="781" y="958"/>
                  </a:cubicBezTo>
                  <a:cubicBezTo>
                    <a:pt x="781" y="940"/>
                    <a:pt x="796" y="926"/>
                    <a:pt x="813" y="926"/>
                  </a:cubicBezTo>
                  <a:cubicBezTo>
                    <a:pt x="831" y="926"/>
                    <a:pt x="845" y="940"/>
                    <a:pt x="845" y="958"/>
                  </a:cubicBezTo>
                  <a:lnTo>
                    <a:pt x="845" y="1043"/>
                  </a:lnTo>
                  <a:close/>
                  <a:moveTo>
                    <a:pt x="986" y="1043"/>
                  </a:moveTo>
                  <a:cubicBezTo>
                    <a:pt x="986" y="1060"/>
                    <a:pt x="972" y="1074"/>
                    <a:pt x="954" y="1074"/>
                  </a:cubicBezTo>
                  <a:cubicBezTo>
                    <a:pt x="937" y="1074"/>
                    <a:pt x="923" y="1060"/>
                    <a:pt x="923" y="1043"/>
                  </a:cubicBezTo>
                  <a:cubicBezTo>
                    <a:pt x="923" y="958"/>
                    <a:pt x="923" y="958"/>
                    <a:pt x="923" y="958"/>
                  </a:cubicBezTo>
                  <a:cubicBezTo>
                    <a:pt x="923" y="940"/>
                    <a:pt x="937" y="926"/>
                    <a:pt x="954" y="926"/>
                  </a:cubicBezTo>
                  <a:cubicBezTo>
                    <a:pt x="972" y="926"/>
                    <a:pt x="986" y="940"/>
                    <a:pt x="986" y="958"/>
                  </a:cubicBezTo>
                  <a:lnTo>
                    <a:pt x="986" y="1043"/>
                  </a:lnTo>
                  <a:close/>
                  <a:moveTo>
                    <a:pt x="986" y="1043"/>
                  </a:moveTo>
                  <a:cubicBezTo>
                    <a:pt x="986" y="1043"/>
                    <a:pt x="986" y="1043"/>
                    <a:pt x="986" y="1043"/>
                  </a:cubicBezTo>
                </a:path>
              </a:pathLst>
            </a:custGeom>
            <a:solidFill>
              <a:srgbClr val="1A4BA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文本框 190"/>
            <p:cNvSpPr txBox="1"/>
            <p:nvPr/>
          </p:nvSpPr>
          <p:spPr>
            <a:xfrm>
              <a:off x="3563759" y="942605"/>
              <a:ext cx="1284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prstClr val="black"/>
                  </a:solidFill>
                </a:rPr>
                <a:t>华为云</a:t>
              </a:r>
              <a:r>
                <a:rPr lang="en-US" dirty="0" smtClean="0">
                  <a:solidFill>
                    <a:prstClr val="black"/>
                  </a:solidFill>
                </a:rPr>
                <a:t>IEF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98586" y="2783303"/>
            <a:ext cx="8258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液位传感器</a:t>
            </a:r>
            <a:endParaRPr lang="zh-CN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9704" y="2276624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边缘节点</a:t>
            </a:r>
          </a:p>
        </p:txBody>
      </p:sp>
      <p:sp>
        <p:nvSpPr>
          <p:cNvPr id="4" name="矩形 3"/>
          <p:cNvSpPr/>
          <p:nvPr/>
        </p:nvSpPr>
        <p:spPr>
          <a:xfrm>
            <a:off x="2172490" y="1526988"/>
            <a:ext cx="8258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水务管理云</a:t>
            </a:r>
          </a:p>
        </p:txBody>
      </p:sp>
      <p:sp>
        <p:nvSpPr>
          <p:cNvPr id="5" name="矩形 4"/>
          <p:cNvSpPr/>
          <p:nvPr/>
        </p:nvSpPr>
        <p:spPr>
          <a:xfrm>
            <a:off x="1462573" y="2440279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阀门</a:t>
            </a:r>
          </a:p>
        </p:txBody>
      </p:sp>
      <p:sp>
        <p:nvSpPr>
          <p:cNvPr id="138" name="矩形 137"/>
          <p:cNvSpPr/>
          <p:nvPr/>
        </p:nvSpPr>
        <p:spPr>
          <a:xfrm>
            <a:off x="2274544" y="2499704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阀门</a:t>
            </a:r>
          </a:p>
        </p:txBody>
      </p:sp>
      <p:sp>
        <p:nvSpPr>
          <p:cNvPr id="139" name="矩形 138"/>
          <p:cNvSpPr/>
          <p:nvPr/>
        </p:nvSpPr>
        <p:spPr>
          <a:xfrm>
            <a:off x="2585424" y="3936186"/>
            <a:ext cx="441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阀门</a:t>
            </a:r>
          </a:p>
        </p:txBody>
      </p:sp>
      <p:sp>
        <p:nvSpPr>
          <p:cNvPr id="268" name="矩形 267"/>
          <p:cNvSpPr/>
          <p:nvPr/>
        </p:nvSpPr>
        <p:spPr>
          <a:xfrm>
            <a:off x="3352086" y="2273150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边缘节点</a:t>
            </a:r>
          </a:p>
        </p:txBody>
      </p:sp>
      <p:sp>
        <p:nvSpPr>
          <p:cNvPr id="269" name="矩形 268"/>
          <p:cNvSpPr/>
          <p:nvPr/>
        </p:nvSpPr>
        <p:spPr>
          <a:xfrm>
            <a:off x="3282173" y="2786457"/>
            <a:ext cx="8258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液位传感器</a:t>
            </a:r>
            <a:endParaRPr lang="zh-CN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70" name="矩形 269"/>
          <p:cNvSpPr/>
          <p:nvPr/>
        </p:nvSpPr>
        <p:spPr>
          <a:xfrm>
            <a:off x="1168037" y="4258161"/>
            <a:ext cx="8258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液位传感器</a:t>
            </a:r>
            <a:endParaRPr lang="zh-CN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09467" y="3754977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边缘节点</a:t>
            </a:r>
          </a:p>
        </p:txBody>
      </p:sp>
      <p:sp>
        <p:nvSpPr>
          <p:cNvPr id="8" name="矩形 7"/>
          <p:cNvSpPr/>
          <p:nvPr/>
        </p:nvSpPr>
        <p:spPr>
          <a:xfrm>
            <a:off x="3929526" y="3362564"/>
            <a:ext cx="8258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压力传感器</a:t>
            </a:r>
          </a:p>
        </p:txBody>
      </p:sp>
      <p:sp>
        <p:nvSpPr>
          <p:cNvPr id="9" name="矩形 8"/>
          <p:cNvSpPr/>
          <p:nvPr/>
        </p:nvSpPr>
        <p:spPr>
          <a:xfrm>
            <a:off x="4914236" y="3257471"/>
            <a:ext cx="8258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主管线泵房</a:t>
            </a:r>
          </a:p>
        </p:txBody>
      </p:sp>
    </p:spTree>
    <p:extLst>
      <p:ext uri="{BB962C8B-B14F-4D97-AF65-F5344CB8AC3E}">
        <p14:creationId xmlns:p14="http://schemas.microsoft.com/office/powerpoint/2010/main" val="381439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498793" y="4716510"/>
            <a:ext cx="324677" cy="273844"/>
          </a:xfrm>
        </p:spPr>
        <p:txBody>
          <a:bodyPr/>
          <a:lstStyle/>
          <a:p>
            <a:fld id="{C3837181-38C6-AD4F-B8BA-B444770388BB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15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161"/>
          <p:cNvGrpSpPr/>
          <p:nvPr/>
        </p:nvGrpSpPr>
        <p:grpSpPr>
          <a:xfrm rot="10800000">
            <a:off x="815930" y="507947"/>
            <a:ext cx="7774705" cy="2599941"/>
            <a:chOff x="5085793" y="191962"/>
            <a:chExt cx="5056250" cy="1259507"/>
          </a:xfrm>
        </p:grpSpPr>
        <p:sp>
          <p:nvSpPr>
            <p:cNvPr id="4" name="Cloud 167"/>
            <p:cNvSpPr/>
            <p:nvPr/>
          </p:nvSpPr>
          <p:spPr>
            <a:xfrm rot="316244">
              <a:off x="7796777" y="191962"/>
              <a:ext cx="2345266" cy="1236306"/>
            </a:xfrm>
            <a:prstGeom prst="cloud">
              <a:avLst/>
            </a:prstGeom>
            <a:solidFill>
              <a:sysClr val="window" lastClr="FFFFFF">
                <a:alpha val="39000"/>
              </a:sysClr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265"/>
              <a:endParaRPr lang="en-US" sz="15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Cloud 168"/>
            <p:cNvSpPr/>
            <p:nvPr/>
          </p:nvSpPr>
          <p:spPr>
            <a:xfrm>
              <a:off x="5085793" y="215163"/>
              <a:ext cx="2345266" cy="1236306"/>
            </a:xfrm>
            <a:prstGeom prst="cloud">
              <a:avLst/>
            </a:prstGeom>
            <a:solidFill>
              <a:sysClr val="window" lastClr="FFFFFF">
                <a:alpha val="40000"/>
              </a:sysClr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265"/>
              <a:endParaRPr lang="en-US" sz="15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Cloud 169"/>
            <p:cNvSpPr/>
            <p:nvPr/>
          </p:nvSpPr>
          <p:spPr>
            <a:xfrm>
              <a:off x="6110914" y="215162"/>
              <a:ext cx="2345266" cy="1236306"/>
            </a:xfrm>
            <a:prstGeom prst="cloud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265"/>
              <a:endParaRPr lang="en-US" sz="15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43"/>
          <p:cNvGrpSpPr/>
          <p:nvPr/>
        </p:nvGrpSpPr>
        <p:grpSpPr>
          <a:xfrm>
            <a:off x="339692" y="3577904"/>
            <a:ext cx="8484630" cy="1126199"/>
            <a:chOff x="457969" y="5167251"/>
            <a:chExt cx="11312840" cy="1501598"/>
          </a:xfrm>
        </p:grpSpPr>
        <p:grpSp>
          <p:nvGrpSpPr>
            <p:cNvPr id="8" name="Group 40"/>
            <p:cNvGrpSpPr/>
            <p:nvPr/>
          </p:nvGrpSpPr>
          <p:grpSpPr>
            <a:xfrm>
              <a:off x="3327912" y="5167251"/>
              <a:ext cx="2703010" cy="1498978"/>
              <a:chOff x="3327912" y="5167251"/>
              <a:chExt cx="2703010" cy="1498978"/>
            </a:xfrm>
          </p:grpSpPr>
          <p:sp>
            <p:nvSpPr>
              <p:cNvPr id="49" name="Rectangle 194"/>
              <p:cNvSpPr/>
              <p:nvPr/>
            </p:nvSpPr>
            <p:spPr>
              <a:xfrm>
                <a:off x="3957853" y="6255860"/>
                <a:ext cx="1443130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681"/>
                <a:r>
                  <a:rPr lang="zh-CN" altLang="en-US" sz="1400" kern="0" dirty="0">
                    <a:solidFill>
                      <a:srgbClr val="1D1D1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用户单位乙</a:t>
                </a:r>
                <a:endParaRPr lang="en-US" sz="1400" kern="0" dirty="0">
                  <a:solidFill>
                    <a:srgbClr val="1D1D1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0" name="Group 37"/>
              <p:cNvGrpSpPr/>
              <p:nvPr/>
            </p:nvGrpSpPr>
            <p:grpSpPr>
              <a:xfrm>
                <a:off x="3327912" y="5167251"/>
                <a:ext cx="2703010" cy="1073050"/>
                <a:chOff x="3327912" y="5116995"/>
                <a:chExt cx="2703010" cy="1073050"/>
              </a:xfrm>
            </p:grpSpPr>
            <p:grpSp>
              <p:nvGrpSpPr>
                <p:cNvPr id="51" name="Group 14"/>
                <p:cNvGrpSpPr/>
                <p:nvPr/>
              </p:nvGrpSpPr>
              <p:grpSpPr>
                <a:xfrm>
                  <a:off x="3327912" y="5116995"/>
                  <a:ext cx="2703010" cy="1073050"/>
                  <a:chOff x="3458254" y="5105400"/>
                  <a:chExt cx="2315938" cy="1073050"/>
                </a:xfrm>
              </p:grpSpPr>
              <p:pic>
                <p:nvPicPr>
                  <p:cNvPr id="59" name="Picture 4"/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58257" y="5105400"/>
                    <a:ext cx="2315935" cy="1073050"/>
                  </a:xfrm>
                  <a:prstGeom prst="rect">
                    <a:avLst/>
                  </a:prstGeom>
                </p:spPr>
              </p:pic>
              <p:sp>
                <p:nvSpPr>
                  <p:cNvPr id="60" name="Rectangle 52"/>
                  <p:cNvSpPr/>
                  <p:nvPr/>
                </p:nvSpPr>
                <p:spPr>
                  <a:xfrm>
                    <a:off x="3458254" y="5105400"/>
                    <a:ext cx="2315935" cy="1073050"/>
                  </a:xfrm>
                  <a:prstGeom prst="rect">
                    <a:avLst/>
                  </a:prstGeom>
                  <a:solidFill>
                    <a:sysClr val="window" lastClr="FFFFFF">
                      <a:alpha val="63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685681"/>
                    <a:endParaRPr lang="en-US" sz="1400" kern="0">
                      <a:solidFill>
                        <a:srgbClr val="1D1D1B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52" name="Group 30"/>
                <p:cNvGrpSpPr/>
                <p:nvPr/>
              </p:nvGrpSpPr>
              <p:grpSpPr>
                <a:xfrm>
                  <a:off x="3494225" y="5168884"/>
                  <a:ext cx="2370384" cy="969273"/>
                  <a:chOff x="539386" y="5168884"/>
                  <a:chExt cx="2370384" cy="969273"/>
                </a:xfrm>
              </p:grpSpPr>
              <p:pic>
                <p:nvPicPr>
                  <p:cNvPr id="53" name="Picture 1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duotone>
                      <a:srgbClr val="5B9BD5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9386" y="5168884"/>
                    <a:ext cx="1201672" cy="969273"/>
                  </a:xfrm>
                  <a:prstGeom prst="rect">
                    <a:avLst/>
                  </a:prstGeom>
                </p:spPr>
              </p:pic>
              <p:grpSp>
                <p:nvGrpSpPr>
                  <p:cNvPr id="54" name="Group 29"/>
                  <p:cNvGrpSpPr>
                    <a:grpSpLocks noChangeAspect="1"/>
                  </p:cNvGrpSpPr>
                  <p:nvPr/>
                </p:nvGrpSpPr>
                <p:grpSpPr>
                  <a:xfrm>
                    <a:off x="2044354" y="5287760"/>
                    <a:ext cx="865416" cy="731520"/>
                    <a:chOff x="2256437" y="4155230"/>
                    <a:chExt cx="1119954" cy="946678"/>
                  </a:xfrm>
                </p:grpSpPr>
                <p:pic>
                  <p:nvPicPr>
                    <p:cNvPr id="55" name="Picture 59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duotone>
                        <a:prstClr val="black"/>
                        <a:srgbClr val="ED7D31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256437" y="4155230"/>
                      <a:ext cx="587042" cy="4754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6" name="Picture 60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duotone>
                        <a:prstClr val="black"/>
                        <a:srgbClr val="ED7D31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875245" y="4170941"/>
                      <a:ext cx="501146" cy="4439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7" name="Picture 62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duotone>
                        <a:prstClr val="black"/>
                        <a:srgbClr val="ED7D31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42656" y="4687020"/>
                      <a:ext cx="366325" cy="3760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8" name="Picture 63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duotone>
                        <a:prstClr val="black"/>
                        <a:srgbClr val="ED7D31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rightnessContrast bright="12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40169" y="4648200"/>
                      <a:ext cx="419579" cy="45370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9" name="Group 39"/>
            <p:cNvGrpSpPr/>
            <p:nvPr/>
          </p:nvGrpSpPr>
          <p:grpSpPr>
            <a:xfrm>
              <a:off x="457969" y="5167251"/>
              <a:ext cx="2703008" cy="1501598"/>
              <a:chOff x="457969" y="5167251"/>
              <a:chExt cx="2703008" cy="1501598"/>
            </a:xfrm>
          </p:grpSpPr>
          <p:sp>
            <p:nvSpPr>
              <p:cNvPr id="37" name="Rectangle 19"/>
              <p:cNvSpPr/>
              <p:nvPr/>
            </p:nvSpPr>
            <p:spPr>
              <a:xfrm>
                <a:off x="1087909" y="6258480"/>
                <a:ext cx="1443131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681"/>
                <a:r>
                  <a:rPr lang="zh-CN" altLang="en-US" sz="1400" kern="0" dirty="0">
                    <a:solidFill>
                      <a:srgbClr val="1D1D1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用户单位甲</a:t>
                </a:r>
                <a:endParaRPr lang="en-US" sz="1400" kern="0" dirty="0">
                  <a:solidFill>
                    <a:srgbClr val="1D1D1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" name="Group 31"/>
              <p:cNvGrpSpPr/>
              <p:nvPr/>
            </p:nvGrpSpPr>
            <p:grpSpPr>
              <a:xfrm>
                <a:off x="457969" y="5167251"/>
                <a:ext cx="2703008" cy="1073050"/>
                <a:chOff x="457969" y="5167251"/>
                <a:chExt cx="2703008" cy="1073050"/>
              </a:xfrm>
            </p:grpSpPr>
            <p:grpSp>
              <p:nvGrpSpPr>
                <p:cNvPr id="39" name="Group 9"/>
                <p:cNvGrpSpPr/>
                <p:nvPr/>
              </p:nvGrpSpPr>
              <p:grpSpPr>
                <a:xfrm>
                  <a:off x="457969" y="5167251"/>
                  <a:ext cx="2703008" cy="1073050"/>
                  <a:chOff x="722575" y="5105400"/>
                  <a:chExt cx="2315936" cy="1073050"/>
                </a:xfrm>
              </p:grpSpPr>
              <p:pic>
                <p:nvPicPr>
                  <p:cNvPr id="47" name="Picture 2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2576" y="5105400"/>
                    <a:ext cx="2315935" cy="1073050"/>
                  </a:xfrm>
                  <a:prstGeom prst="rect">
                    <a:avLst/>
                  </a:prstGeom>
                </p:spPr>
              </p:pic>
              <p:sp>
                <p:nvSpPr>
                  <p:cNvPr id="48" name="Rectangle 5"/>
                  <p:cNvSpPr/>
                  <p:nvPr/>
                </p:nvSpPr>
                <p:spPr>
                  <a:xfrm>
                    <a:off x="722575" y="5105400"/>
                    <a:ext cx="2315935" cy="1073050"/>
                  </a:xfrm>
                  <a:prstGeom prst="rect">
                    <a:avLst/>
                  </a:prstGeom>
                  <a:solidFill>
                    <a:sysClr val="window" lastClr="FFFFFF">
                      <a:alpha val="63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685681"/>
                    <a:endParaRPr lang="en-US" sz="1400" kern="0">
                      <a:solidFill>
                        <a:srgbClr val="1D1D1B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40" name="Group 67"/>
                <p:cNvGrpSpPr/>
                <p:nvPr/>
              </p:nvGrpSpPr>
              <p:grpSpPr>
                <a:xfrm>
                  <a:off x="624281" y="5219140"/>
                  <a:ext cx="2370384" cy="969273"/>
                  <a:chOff x="539386" y="5168884"/>
                  <a:chExt cx="2370384" cy="969273"/>
                </a:xfrm>
              </p:grpSpPr>
              <p:pic>
                <p:nvPicPr>
                  <p:cNvPr id="41" name="Picture 68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duotone>
                      <a:srgbClr val="5B9BD5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9386" y="5168884"/>
                    <a:ext cx="1201672" cy="969273"/>
                  </a:xfrm>
                  <a:prstGeom prst="rect">
                    <a:avLst/>
                  </a:prstGeom>
                </p:spPr>
              </p:pic>
              <p:grpSp>
                <p:nvGrpSpPr>
                  <p:cNvPr id="42" name="Group 69"/>
                  <p:cNvGrpSpPr>
                    <a:grpSpLocks noChangeAspect="1"/>
                  </p:cNvGrpSpPr>
                  <p:nvPr/>
                </p:nvGrpSpPr>
                <p:grpSpPr>
                  <a:xfrm>
                    <a:off x="2044354" y="5287760"/>
                    <a:ext cx="865416" cy="731520"/>
                    <a:chOff x="2256437" y="4155230"/>
                    <a:chExt cx="1119954" cy="946678"/>
                  </a:xfrm>
                </p:grpSpPr>
                <p:pic>
                  <p:nvPicPr>
                    <p:cNvPr id="43" name="Picture 70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duotone>
                        <a:prstClr val="black"/>
                        <a:srgbClr val="ED7D31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256437" y="4155230"/>
                      <a:ext cx="587042" cy="4754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4" name="Picture 71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duotone>
                        <a:prstClr val="black"/>
                        <a:srgbClr val="ED7D31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875245" y="4170941"/>
                      <a:ext cx="501146" cy="4439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5" name="Picture 72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duotone>
                        <a:prstClr val="black"/>
                        <a:srgbClr val="ED7D31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42656" y="4687020"/>
                      <a:ext cx="366325" cy="3760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6" name="Picture 73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duotone>
                        <a:prstClr val="black"/>
                        <a:srgbClr val="ED7D31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rightnessContrast bright="12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40169" y="4648200"/>
                      <a:ext cx="419579" cy="45370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0" name="Group 41"/>
            <p:cNvGrpSpPr/>
            <p:nvPr/>
          </p:nvGrpSpPr>
          <p:grpSpPr>
            <a:xfrm>
              <a:off x="6197857" y="5167251"/>
              <a:ext cx="2703007" cy="1494770"/>
              <a:chOff x="6197857" y="5167251"/>
              <a:chExt cx="2703007" cy="1494770"/>
            </a:xfrm>
          </p:grpSpPr>
          <p:sp>
            <p:nvSpPr>
              <p:cNvPr id="25" name="Rectangle 195"/>
              <p:cNvSpPr/>
              <p:nvPr/>
            </p:nvSpPr>
            <p:spPr>
              <a:xfrm>
                <a:off x="6827797" y="6251652"/>
                <a:ext cx="1443131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681"/>
                <a:r>
                  <a:rPr lang="zh-CN" altLang="en-US" sz="1400" kern="0" dirty="0">
                    <a:solidFill>
                      <a:srgbClr val="1D1D1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用户单位丙</a:t>
                </a:r>
                <a:endParaRPr lang="en-US" sz="1400" kern="0" dirty="0">
                  <a:solidFill>
                    <a:srgbClr val="1D1D1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Group 38"/>
              <p:cNvGrpSpPr/>
              <p:nvPr/>
            </p:nvGrpSpPr>
            <p:grpSpPr>
              <a:xfrm>
                <a:off x="6197857" y="5167251"/>
                <a:ext cx="2703007" cy="1073050"/>
                <a:chOff x="6197857" y="5130395"/>
                <a:chExt cx="2703007" cy="1073050"/>
              </a:xfrm>
            </p:grpSpPr>
            <p:grpSp>
              <p:nvGrpSpPr>
                <p:cNvPr id="27" name="Group 15"/>
                <p:cNvGrpSpPr/>
                <p:nvPr/>
              </p:nvGrpSpPr>
              <p:grpSpPr>
                <a:xfrm>
                  <a:off x="6197857" y="5130395"/>
                  <a:ext cx="2703007" cy="1073050"/>
                  <a:chOff x="6255919" y="5105400"/>
                  <a:chExt cx="2315935" cy="1073050"/>
                </a:xfrm>
              </p:grpSpPr>
              <p:pic>
                <p:nvPicPr>
                  <p:cNvPr id="35" name="Picture 6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55919" y="5105400"/>
                    <a:ext cx="2315935" cy="1073050"/>
                  </a:xfrm>
                  <a:prstGeom prst="rect">
                    <a:avLst/>
                  </a:prstGeom>
                </p:spPr>
              </p:pic>
              <p:sp>
                <p:nvSpPr>
                  <p:cNvPr id="36" name="Rectangle 53"/>
                  <p:cNvSpPr/>
                  <p:nvPr/>
                </p:nvSpPr>
                <p:spPr>
                  <a:xfrm>
                    <a:off x="6255919" y="5105400"/>
                    <a:ext cx="2315935" cy="1073050"/>
                  </a:xfrm>
                  <a:prstGeom prst="rect">
                    <a:avLst/>
                  </a:prstGeom>
                  <a:solidFill>
                    <a:sysClr val="window" lastClr="FFFFFF">
                      <a:alpha val="63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685681"/>
                    <a:endParaRPr lang="en-US" sz="1400" kern="0">
                      <a:solidFill>
                        <a:srgbClr val="1D1D1B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28" name="Group 74"/>
                <p:cNvGrpSpPr/>
                <p:nvPr/>
              </p:nvGrpSpPr>
              <p:grpSpPr>
                <a:xfrm>
                  <a:off x="6364168" y="5182284"/>
                  <a:ext cx="2370384" cy="969273"/>
                  <a:chOff x="539386" y="5168884"/>
                  <a:chExt cx="2370384" cy="969273"/>
                </a:xfrm>
              </p:grpSpPr>
              <p:pic>
                <p:nvPicPr>
                  <p:cNvPr id="29" name="Picture 75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duotone>
                      <a:srgbClr val="5B9BD5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9386" y="5168884"/>
                    <a:ext cx="1201672" cy="969273"/>
                  </a:xfrm>
                  <a:prstGeom prst="rect">
                    <a:avLst/>
                  </a:prstGeom>
                </p:spPr>
              </p:pic>
              <p:grpSp>
                <p:nvGrpSpPr>
                  <p:cNvPr id="30" name="Group 76"/>
                  <p:cNvGrpSpPr>
                    <a:grpSpLocks noChangeAspect="1"/>
                  </p:cNvGrpSpPr>
                  <p:nvPr/>
                </p:nvGrpSpPr>
                <p:grpSpPr>
                  <a:xfrm>
                    <a:off x="2044354" y="5287760"/>
                    <a:ext cx="865416" cy="731520"/>
                    <a:chOff x="2256437" y="4155230"/>
                    <a:chExt cx="1119954" cy="946678"/>
                  </a:xfrm>
                </p:grpSpPr>
                <p:pic>
                  <p:nvPicPr>
                    <p:cNvPr id="31" name="Picture 77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duotone>
                        <a:prstClr val="black"/>
                        <a:srgbClr val="ED7D31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256437" y="4155230"/>
                      <a:ext cx="587042" cy="4754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Picture 78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duotone>
                        <a:prstClr val="black"/>
                        <a:srgbClr val="ED7D31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875245" y="4170941"/>
                      <a:ext cx="501146" cy="4439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Picture 79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duotone>
                        <a:prstClr val="black"/>
                        <a:srgbClr val="ED7D31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42656" y="4687020"/>
                      <a:ext cx="366325" cy="3760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" name="Picture 80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duotone>
                        <a:prstClr val="black"/>
                        <a:srgbClr val="ED7D31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rightnessContrast bright="12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40169" y="4648200"/>
                      <a:ext cx="419579" cy="45370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  <p:grpSp>
          <p:nvGrpSpPr>
            <p:cNvPr id="11" name="Group 42"/>
            <p:cNvGrpSpPr/>
            <p:nvPr/>
          </p:nvGrpSpPr>
          <p:grpSpPr>
            <a:xfrm>
              <a:off x="9067800" y="5167251"/>
              <a:ext cx="2703009" cy="1494770"/>
              <a:chOff x="9067800" y="5167251"/>
              <a:chExt cx="2703009" cy="1494770"/>
            </a:xfrm>
          </p:grpSpPr>
          <p:sp>
            <p:nvSpPr>
              <p:cNvPr id="12" name="Rectangle 196"/>
              <p:cNvSpPr/>
              <p:nvPr/>
            </p:nvSpPr>
            <p:spPr>
              <a:xfrm>
                <a:off x="9697741" y="6251652"/>
                <a:ext cx="1443130" cy="410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681"/>
                <a:r>
                  <a:rPr lang="zh-CN" altLang="en-US" sz="1400" kern="0" dirty="0">
                    <a:solidFill>
                      <a:srgbClr val="1D1D1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用户单位</a:t>
                </a:r>
                <a:r>
                  <a:rPr lang="en-US" altLang="zh-CN" sz="1400" kern="0" dirty="0">
                    <a:solidFill>
                      <a:srgbClr val="1D1D1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  <a:endParaRPr lang="en-US" sz="1400" kern="0" dirty="0">
                  <a:solidFill>
                    <a:srgbClr val="1D1D1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" name="Group 32"/>
              <p:cNvGrpSpPr/>
              <p:nvPr/>
            </p:nvGrpSpPr>
            <p:grpSpPr>
              <a:xfrm>
                <a:off x="9067800" y="5167251"/>
                <a:ext cx="2703009" cy="1073050"/>
                <a:chOff x="9067800" y="5116995"/>
                <a:chExt cx="2703009" cy="1073050"/>
              </a:xfrm>
            </p:grpSpPr>
            <p:grpSp>
              <p:nvGrpSpPr>
                <p:cNvPr id="15" name="Group 27"/>
                <p:cNvGrpSpPr/>
                <p:nvPr/>
              </p:nvGrpSpPr>
              <p:grpSpPr>
                <a:xfrm>
                  <a:off x="9067800" y="5116995"/>
                  <a:ext cx="2703009" cy="1073050"/>
                  <a:chOff x="8991597" y="5105400"/>
                  <a:chExt cx="2315937" cy="1073050"/>
                </a:xfrm>
              </p:grpSpPr>
              <p:pic>
                <p:nvPicPr>
                  <p:cNvPr id="23" name="Picture 7"/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991600" y="5105400"/>
                    <a:ext cx="2315934" cy="1073050"/>
                  </a:xfrm>
                  <a:prstGeom prst="rect">
                    <a:avLst/>
                  </a:prstGeom>
                </p:spPr>
              </p:pic>
              <p:sp>
                <p:nvSpPr>
                  <p:cNvPr id="24" name="Rectangle 54"/>
                  <p:cNvSpPr/>
                  <p:nvPr/>
                </p:nvSpPr>
                <p:spPr>
                  <a:xfrm>
                    <a:off x="8991597" y="5105400"/>
                    <a:ext cx="2315935" cy="1073050"/>
                  </a:xfrm>
                  <a:prstGeom prst="rect">
                    <a:avLst/>
                  </a:prstGeom>
                  <a:solidFill>
                    <a:sysClr val="window" lastClr="FFFFFF">
                      <a:alpha val="63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algn="ctr" defTabSz="685681"/>
                    <a:endParaRPr lang="en-US" sz="1400" kern="0">
                      <a:solidFill>
                        <a:srgbClr val="1D1D1B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16" name="Group 81"/>
                <p:cNvGrpSpPr/>
                <p:nvPr/>
              </p:nvGrpSpPr>
              <p:grpSpPr>
                <a:xfrm>
                  <a:off x="9234112" y="5168884"/>
                  <a:ext cx="2370384" cy="969273"/>
                  <a:chOff x="539386" y="5168884"/>
                  <a:chExt cx="2370384" cy="969273"/>
                </a:xfrm>
              </p:grpSpPr>
              <p:pic>
                <p:nvPicPr>
                  <p:cNvPr id="17" name="Picture 82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duotone>
                      <a:srgbClr val="5B9BD5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9386" y="5168884"/>
                    <a:ext cx="1201672" cy="969273"/>
                  </a:xfrm>
                  <a:prstGeom prst="rect">
                    <a:avLst/>
                  </a:prstGeom>
                </p:spPr>
              </p:pic>
              <p:grpSp>
                <p:nvGrpSpPr>
                  <p:cNvPr id="18" name="Group 83"/>
                  <p:cNvGrpSpPr>
                    <a:grpSpLocks noChangeAspect="1"/>
                  </p:cNvGrpSpPr>
                  <p:nvPr/>
                </p:nvGrpSpPr>
                <p:grpSpPr>
                  <a:xfrm>
                    <a:off x="2044354" y="5287760"/>
                    <a:ext cx="865416" cy="731520"/>
                    <a:chOff x="2256437" y="4155230"/>
                    <a:chExt cx="1119954" cy="946678"/>
                  </a:xfrm>
                </p:grpSpPr>
                <p:pic>
                  <p:nvPicPr>
                    <p:cNvPr id="19" name="Picture 84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duotone>
                        <a:prstClr val="black"/>
                        <a:srgbClr val="ED7D31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256437" y="4155230"/>
                      <a:ext cx="587042" cy="47542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0" name="Picture 85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duotone>
                        <a:prstClr val="black"/>
                        <a:srgbClr val="ED7D31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875245" y="4170941"/>
                      <a:ext cx="501146" cy="4439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Picture 86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duotone>
                        <a:prstClr val="black"/>
                        <a:srgbClr val="ED7D31">
                          <a:tint val="45000"/>
                          <a:satMod val="400000"/>
                        </a:srgbClr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42656" y="4687020"/>
                      <a:ext cx="366325" cy="37606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Picture 87"/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duotone>
                        <a:prstClr val="black"/>
                        <a:srgbClr val="ED7D31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8">
                              <a14:imgEffect>
                                <a14:brightnessContrast bright="12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340169" y="4648200"/>
                      <a:ext cx="419579" cy="453708"/>
                    </a:xfrm>
                    <a:prstGeom prst="rect">
                      <a:avLst/>
                    </a:prstGeom>
                  </p:spPr>
                </p:pic>
              </p:grpSp>
            </p:grpSp>
          </p:grpSp>
        </p:grpSp>
      </p:grpSp>
      <p:grpSp>
        <p:nvGrpSpPr>
          <p:cNvPr id="61" name="Group 132"/>
          <p:cNvGrpSpPr>
            <a:grpSpLocks noChangeAspect="1"/>
          </p:cNvGrpSpPr>
          <p:nvPr/>
        </p:nvGrpSpPr>
        <p:grpSpPr>
          <a:xfrm>
            <a:off x="5064317" y="776895"/>
            <a:ext cx="3132495" cy="2057400"/>
            <a:chOff x="2895600" y="838200"/>
            <a:chExt cx="6517834" cy="4280862"/>
          </a:xfrm>
        </p:grpSpPr>
        <p:sp>
          <p:nvSpPr>
            <p:cNvPr id="62" name="Rounded Rectangle 133"/>
            <p:cNvSpPr/>
            <p:nvPr/>
          </p:nvSpPr>
          <p:spPr>
            <a:xfrm>
              <a:off x="2895600" y="838200"/>
              <a:ext cx="6517834" cy="4280862"/>
            </a:xfrm>
            <a:prstGeom prst="roundRect">
              <a:avLst>
                <a:gd name="adj" fmla="val 2678"/>
              </a:avLst>
            </a:prstGeom>
            <a:solidFill>
              <a:srgbClr val="0070C0">
                <a:alpha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 defTabSz="685681"/>
              <a:r>
                <a:rPr lang="zh-CN" altLang="en-US" sz="900" b="1" kern="0" dirty="0">
                  <a:solidFill>
                    <a:srgbClr val="FFC000">
                      <a:lumMod val="40000"/>
                      <a:lumOff val="6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智慧供水运营服务</a:t>
              </a:r>
              <a:endParaRPr lang="en-US" sz="900" b="1" kern="0" dirty="0">
                <a:solidFill>
                  <a:srgbClr val="FFC000">
                    <a:lumMod val="40000"/>
                    <a:lumOff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3" name="Group 134"/>
            <p:cNvGrpSpPr/>
            <p:nvPr/>
          </p:nvGrpSpPr>
          <p:grpSpPr>
            <a:xfrm>
              <a:off x="3028122" y="2819400"/>
              <a:ext cx="6232912" cy="2057400"/>
              <a:chOff x="1920489" y="3276600"/>
              <a:chExt cx="6232912" cy="2057400"/>
            </a:xfrm>
          </p:grpSpPr>
          <p:sp>
            <p:nvSpPr>
              <p:cNvPr id="75" name="Rounded Rectangle 146"/>
              <p:cNvSpPr/>
              <p:nvPr/>
            </p:nvSpPr>
            <p:spPr>
              <a:xfrm>
                <a:off x="1920489" y="3276600"/>
                <a:ext cx="6232912" cy="2057400"/>
              </a:xfrm>
              <a:prstGeom prst="roundRect">
                <a:avLst>
                  <a:gd name="adj" fmla="val 4200"/>
                </a:avLst>
              </a:prstGeom>
              <a:noFill/>
              <a:ln w="6350" cap="flat" cmpd="sng" algn="ctr">
                <a:solidFill>
                  <a:srgbClr val="5B9BD5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algn="ctr" defTabSz="685681"/>
                <a:r>
                  <a:rPr lang="zh-CN" altLang="en-US" sz="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工业物联网计算平台</a:t>
                </a:r>
                <a:endParaRPr lang="en-US" sz="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6" name="Group 147"/>
              <p:cNvGrpSpPr/>
              <p:nvPr/>
            </p:nvGrpSpPr>
            <p:grpSpPr>
              <a:xfrm>
                <a:off x="2070783" y="3481218"/>
                <a:ext cx="5932324" cy="1449266"/>
                <a:chOff x="2091173" y="3481218"/>
                <a:chExt cx="5932324" cy="1449266"/>
              </a:xfrm>
            </p:grpSpPr>
            <p:sp>
              <p:nvSpPr>
                <p:cNvPr id="77" name="Rounded Rectangle 148"/>
                <p:cNvSpPr/>
                <p:nvPr/>
              </p:nvSpPr>
              <p:spPr>
                <a:xfrm>
                  <a:off x="2091173" y="3481218"/>
                  <a:ext cx="1870915" cy="1449266"/>
                </a:xfrm>
                <a:prstGeom prst="roundRect">
                  <a:avLst>
                    <a:gd name="adj" fmla="val 6314"/>
                  </a:avLst>
                </a:prstGeom>
                <a:solidFill>
                  <a:srgbClr val="2E75B6"/>
                </a:solidFill>
                <a:ln w="635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wrap="none" lIns="45720" rIns="45720" rtlCol="0" anchor="ctr">
                  <a:noAutofit/>
                </a:bodyPr>
                <a:lstStyle/>
                <a:p>
                  <a:pPr algn="ctr" defTabSz="685681"/>
                  <a:r>
                    <a:rPr lang="ja-JP" altLang="en-US" sz="800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设备管理</a:t>
                  </a:r>
                  <a:r>
                    <a:rPr lang="zh-CN" altLang="en-US" sz="800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平台</a:t>
                  </a:r>
                  <a:endParaRPr lang="en-US" sz="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8" name="Rounded Rectangle 149"/>
                <p:cNvSpPr/>
                <p:nvPr/>
              </p:nvSpPr>
              <p:spPr>
                <a:xfrm>
                  <a:off x="4119533" y="3481218"/>
                  <a:ext cx="1870915" cy="1449266"/>
                </a:xfrm>
                <a:prstGeom prst="roundRect">
                  <a:avLst>
                    <a:gd name="adj" fmla="val 6314"/>
                  </a:avLst>
                </a:prstGeom>
                <a:solidFill>
                  <a:srgbClr val="2E75B6"/>
                </a:solidFill>
                <a:ln w="635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wrap="none" lIns="45720" rIns="45720" rtlCol="0" anchor="ctr">
                  <a:noAutofit/>
                </a:bodyPr>
                <a:lstStyle/>
                <a:p>
                  <a:pPr algn="ctr" defTabSz="685681"/>
                  <a:r>
                    <a:rPr lang="zh-CN" altLang="en-US" sz="800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大数据流分析平台</a:t>
                  </a:r>
                  <a:endParaRPr lang="en-US" sz="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79" name="Group 150"/>
                <p:cNvGrpSpPr/>
                <p:nvPr/>
              </p:nvGrpSpPr>
              <p:grpSpPr>
                <a:xfrm>
                  <a:off x="6147893" y="3481218"/>
                  <a:ext cx="1875604" cy="1449266"/>
                  <a:chOff x="6147893" y="3481218"/>
                  <a:chExt cx="1875604" cy="1449266"/>
                </a:xfrm>
              </p:grpSpPr>
              <p:sp>
                <p:nvSpPr>
                  <p:cNvPr id="80" name="Rounded Rectangle 151"/>
                  <p:cNvSpPr/>
                  <p:nvPr/>
                </p:nvSpPr>
                <p:spPr>
                  <a:xfrm>
                    <a:off x="6147893" y="3481218"/>
                    <a:ext cx="1875604" cy="1449266"/>
                  </a:xfrm>
                  <a:prstGeom prst="roundRect">
                    <a:avLst>
                      <a:gd name="adj" fmla="val 6736"/>
                    </a:avLst>
                  </a:prstGeom>
                  <a:noFill/>
                  <a:ln w="6350" cap="flat" cmpd="sng" algn="ctr">
                    <a:solidFill>
                      <a:srgbClr val="5B9BD5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b"/>
                  <a:lstStyle/>
                  <a:p>
                    <a:pPr algn="ctr" defTabSz="685681"/>
                    <a:r>
                      <a:rPr lang="zh-CN" altLang="en-US" sz="800" kern="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微</a:t>
                    </a:r>
                    <a:r>
                      <a:rPr lang="zh-CN" altLang="en-US" sz="800" kern="0" dirty="0" smtClean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服务</a:t>
                    </a:r>
                    <a:endParaRPr lang="en-US" altLang="zh-CN" sz="800" kern="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  <a:p>
                    <a:pPr algn="ctr" defTabSz="685681"/>
                    <a:r>
                      <a:rPr lang="zh-CN" altLang="en-US" sz="800" kern="0" dirty="0" smtClean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实现</a:t>
                    </a:r>
                    <a:r>
                      <a:rPr lang="zh-CN" altLang="en-US" sz="800" kern="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平台</a:t>
                    </a:r>
                    <a:endParaRPr lang="en-US" sz="800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grpSp>
                <p:nvGrpSpPr>
                  <p:cNvPr id="81" name="Group 152"/>
                  <p:cNvGrpSpPr/>
                  <p:nvPr/>
                </p:nvGrpSpPr>
                <p:grpSpPr>
                  <a:xfrm>
                    <a:off x="6337487" y="3628959"/>
                    <a:ext cx="1515990" cy="916931"/>
                    <a:chOff x="6337487" y="3628959"/>
                    <a:chExt cx="1515990" cy="916931"/>
                  </a:xfrm>
                </p:grpSpPr>
                <p:sp>
                  <p:nvSpPr>
                    <p:cNvPr id="82" name="Rounded Rectangle 153"/>
                    <p:cNvSpPr/>
                    <p:nvPr/>
                  </p:nvSpPr>
                  <p:spPr>
                    <a:xfrm>
                      <a:off x="6686170" y="3628959"/>
                      <a:ext cx="1167307" cy="354891"/>
                    </a:xfrm>
                    <a:prstGeom prst="roundRect">
                      <a:avLst>
                        <a:gd name="adj" fmla="val 6736"/>
                      </a:avLst>
                    </a:prstGeom>
                    <a:solidFill>
                      <a:srgbClr val="5B9BD5">
                        <a:lumMod val="75000"/>
                      </a:srgbClr>
                    </a:solidFill>
                    <a:ln w="6350" cap="flat" cmpd="sng" algn="ctr">
                      <a:solidFill>
                        <a:srgbClr val="5B9BD5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b"/>
                    <a:lstStyle/>
                    <a:p>
                      <a:pPr algn="ctr" defTabSz="685681"/>
                      <a:endParaRPr lang="en-US" sz="800" kern="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83" name="Rounded Rectangle 154"/>
                    <p:cNvSpPr/>
                    <p:nvPr/>
                  </p:nvSpPr>
                  <p:spPr>
                    <a:xfrm>
                      <a:off x="6616433" y="3741367"/>
                      <a:ext cx="1167307" cy="354891"/>
                    </a:xfrm>
                    <a:prstGeom prst="roundRect">
                      <a:avLst>
                        <a:gd name="adj" fmla="val 6736"/>
                      </a:avLst>
                    </a:prstGeom>
                    <a:solidFill>
                      <a:srgbClr val="5B9BD5">
                        <a:lumMod val="75000"/>
                      </a:srgbClr>
                    </a:solidFill>
                    <a:ln w="6350" cap="flat" cmpd="sng" algn="ctr">
                      <a:solidFill>
                        <a:srgbClr val="5B9BD5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b"/>
                    <a:lstStyle/>
                    <a:p>
                      <a:pPr algn="ctr" defTabSz="685681"/>
                      <a:endParaRPr lang="en-US" sz="800" kern="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84" name="Rounded Rectangle 155"/>
                    <p:cNvSpPr/>
                    <p:nvPr/>
                  </p:nvSpPr>
                  <p:spPr>
                    <a:xfrm>
                      <a:off x="6546697" y="3853775"/>
                      <a:ext cx="1167307" cy="354891"/>
                    </a:xfrm>
                    <a:prstGeom prst="roundRect">
                      <a:avLst>
                        <a:gd name="adj" fmla="val 6736"/>
                      </a:avLst>
                    </a:prstGeom>
                    <a:solidFill>
                      <a:srgbClr val="5B9BD5">
                        <a:lumMod val="75000"/>
                      </a:srgbClr>
                    </a:solidFill>
                    <a:ln w="6350" cap="flat" cmpd="sng" algn="ctr">
                      <a:solidFill>
                        <a:srgbClr val="5B9BD5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b"/>
                    <a:lstStyle/>
                    <a:p>
                      <a:pPr algn="ctr" defTabSz="685681"/>
                      <a:endParaRPr lang="en-US" sz="800" kern="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85" name="Rounded Rectangle 156"/>
                    <p:cNvSpPr/>
                    <p:nvPr/>
                  </p:nvSpPr>
                  <p:spPr>
                    <a:xfrm>
                      <a:off x="6476961" y="3966183"/>
                      <a:ext cx="1167307" cy="354891"/>
                    </a:xfrm>
                    <a:prstGeom prst="roundRect">
                      <a:avLst>
                        <a:gd name="adj" fmla="val 6736"/>
                      </a:avLst>
                    </a:prstGeom>
                    <a:solidFill>
                      <a:srgbClr val="5B9BD5">
                        <a:lumMod val="75000"/>
                      </a:srgbClr>
                    </a:solidFill>
                    <a:ln w="6350" cap="flat" cmpd="sng" algn="ctr">
                      <a:solidFill>
                        <a:srgbClr val="5B9BD5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b"/>
                    <a:lstStyle/>
                    <a:p>
                      <a:pPr algn="ctr" defTabSz="685681"/>
                      <a:endParaRPr lang="en-US" sz="800" kern="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86" name="Rounded Rectangle 157"/>
                    <p:cNvSpPr/>
                    <p:nvPr/>
                  </p:nvSpPr>
                  <p:spPr>
                    <a:xfrm>
                      <a:off x="6407225" y="4078591"/>
                      <a:ext cx="1167307" cy="354891"/>
                    </a:xfrm>
                    <a:prstGeom prst="roundRect">
                      <a:avLst>
                        <a:gd name="adj" fmla="val 6736"/>
                      </a:avLst>
                    </a:prstGeom>
                    <a:solidFill>
                      <a:srgbClr val="5B9BD5">
                        <a:lumMod val="75000"/>
                      </a:srgbClr>
                    </a:solidFill>
                    <a:ln w="6350" cap="flat" cmpd="sng" algn="ctr">
                      <a:solidFill>
                        <a:srgbClr val="5B9BD5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b"/>
                    <a:lstStyle/>
                    <a:p>
                      <a:pPr algn="ctr" defTabSz="685681"/>
                      <a:endParaRPr lang="en-US" sz="800" kern="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87" name="Rounded Rectangle 158"/>
                    <p:cNvSpPr/>
                    <p:nvPr/>
                  </p:nvSpPr>
                  <p:spPr>
                    <a:xfrm>
                      <a:off x="6337487" y="4190999"/>
                      <a:ext cx="1306780" cy="354891"/>
                    </a:xfrm>
                    <a:prstGeom prst="roundRect">
                      <a:avLst>
                        <a:gd name="adj" fmla="val 6736"/>
                      </a:avLst>
                    </a:prstGeom>
                    <a:solidFill>
                      <a:srgbClr val="5B9BD5">
                        <a:lumMod val="75000"/>
                      </a:srgbClr>
                    </a:solidFill>
                    <a:ln w="6350" cap="flat" cmpd="sng" algn="ctr">
                      <a:solidFill>
                        <a:srgbClr val="5B9BD5">
                          <a:lumMod val="60000"/>
                          <a:lumOff val="4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b"/>
                    <a:lstStyle/>
                    <a:p>
                      <a:pPr algn="ctr" defTabSz="685681"/>
                      <a:r>
                        <a:rPr lang="zh-CN" altLang="en-US" sz="800" kern="0" dirty="0">
                          <a:solidFill>
                            <a:prstClr val="whit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专业应用</a:t>
                      </a:r>
                      <a:endParaRPr lang="en-US" sz="800" kern="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</p:grpSp>
          </p:grpSp>
        </p:grpSp>
        <p:grpSp>
          <p:nvGrpSpPr>
            <p:cNvPr id="64" name="Group 135"/>
            <p:cNvGrpSpPr/>
            <p:nvPr/>
          </p:nvGrpSpPr>
          <p:grpSpPr>
            <a:xfrm>
              <a:off x="3024809" y="1336030"/>
              <a:ext cx="6232912" cy="1407170"/>
              <a:chOff x="1917176" y="1676400"/>
              <a:chExt cx="6232912" cy="1407170"/>
            </a:xfrm>
          </p:grpSpPr>
          <p:sp>
            <p:nvSpPr>
              <p:cNvPr id="65" name="Rounded Rectangle 136"/>
              <p:cNvSpPr/>
              <p:nvPr/>
            </p:nvSpPr>
            <p:spPr>
              <a:xfrm>
                <a:off x="1917176" y="1676400"/>
                <a:ext cx="6232912" cy="1407170"/>
              </a:xfrm>
              <a:prstGeom prst="roundRect">
                <a:avLst>
                  <a:gd name="adj" fmla="val 4200"/>
                </a:avLst>
              </a:prstGeom>
              <a:noFill/>
              <a:ln w="6350" cap="flat" cmpd="sng" algn="ctr">
                <a:solidFill>
                  <a:srgbClr val="5B9BD5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algn="ctr" defTabSz="685681"/>
                <a:r>
                  <a:rPr lang="zh-CN" altLang="en-US" sz="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业务管理应用系统</a:t>
                </a:r>
                <a:endParaRPr lang="en-US" sz="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6" name="Group 137"/>
              <p:cNvGrpSpPr/>
              <p:nvPr/>
            </p:nvGrpSpPr>
            <p:grpSpPr>
              <a:xfrm>
                <a:off x="1996821" y="1841262"/>
                <a:ext cx="6077938" cy="815710"/>
                <a:chOff x="1996821" y="1841262"/>
                <a:chExt cx="6077938" cy="815710"/>
              </a:xfrm>
            </p:grpSpPr>
            <p:grpSp>
              <p:nvGrpSpPr>
                <p:cNvPr id="67" name="Group 138"/>
                <p:cNvGrpSpPr/>
                <p:nvPr/>
              </p:nvGrpSpPr>
              <p:grpSpPr>
                <a:xfrm>
                  <a:off x="1996821" y="2305321"/>
                  <a:ext cx="6077938" cy="351651"/>
                  <a:chOff x="1996821" y="2305321"/>
                  <a:chExt cx="6077938" cy="351651"/>
                </a:xfrm>
              </p:grpSpPr>
              <p:sp>
                <p:nvSpPr>
                  <p:cNvPr id="72" name="Rounded Rectangle 143"/>
                  <p:cNvSpPr/>
                  <p:nvPr/>
                </p:nvSpPr>
                <p:spPr>
                  <a:xfrm>
                    <a:off x="1996821" y="2305321"/>
                    <a:ext cx="1920240" cy="351651"/>
                  </a:xfrm>
                  <a:prstGeom prst="roundRect">
                    <a:avLst>
                      <a:gd name="adj" fmla="val 6736"/>
                    </a:avLst>
                  </a:prstGeom>
                  <a:solidFill>
                    <a:srgbClr val="5B9BD5">
                      <a:lumMod val="75000"/>
                    </a:srgbClr>
                  </a:solidFill>
                  <a:ln w="6350" cap="flat" cmpd="sng" algn="ctr">
                    <a:solidFill>
                      <a:srgbClr val="5B9BD5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wrap="none" rtlCol="0" anchor="b">
                    <a:noAutofit/>
                  </a:bodyPr>
                  <a:lstStyle/>
                  <a:p>
                    <a:pPr algn="ctr" defTabSz="685681"/>
                    <a:r>
                      <a:rPr lang="zh-CN" altLang="en-US" sz="800" kern="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产品生命周期管理</a:t>
                    </a:r>
                    <a:endParaRPr lang="en-US" sz="800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3" name="Rounded Rectangle 144"/>
                  <p:cNvSpPr/>
                  <p:nvPr/>
                </p:nvSpPr>
                <p:spPr>
                  <a:xfrm>
                    <a:off x="4075670" y="2305321"/>
                    <a:ext cx="1920240" cy="351651"/>
                  </a:xfrm>
                  <a:prstGeom prst="roundRect">
                    <a:avLst>
                      <a:gd name="adj" fmla="val 6736"/>
                    </a:avLst>
                  </a:prstGeom>
                  <a:solidFill>
                    <a:srgbClr val="5B9BD5">
                      <a:lumMod val="75000"/>
                    </a:srgbClr>
                  </a:solidFill>
                  <a:ln w="6350" cap="flat" cmpd="sng" algn="ctr">
                    <a:solidFill>
                      <a:srgbClr val="5B9BD5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wrap="none" rtlCol="0" anchor="b">
                    <a:noAutofit/>
                  </a:bodyPr>
                  <a:lstStyle/>
                  <a:p>
                    <a:pPr algn="ctr" defTabSz="685681"/>
                    <a:r>
                      <a:rPr lang="zh-CN" altLang="en-US" sz="800" kern="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生产运营管理</a:t>
                    </a:r>
                    <a:endParaRPr lang="en-US" sz="800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4" name="Rounded Rectangle 145"/>
                  <p:cNvSpPr/>
                  <p:nvPr/>
                </p:nvSpPr>
                <p:spPr>
                  <a:xfrm>
                    <a:off x="6154519" y="2305321"/>
                    <a:ext cx="1920240" cy="351651"/>
                  </a:xfrm>
                  <a:prstGeom prst="roundRect">
                    <a:avLst>
                      <a:gd name="adj" fmla="val 6736"/>
                    </a:avLst>
                  </a:prstGeom>
                  <a:solidFill>
                    <a:srgbClr val="5B9BD5">
                      <a:lumMod val="75000"/>
                    </a:srgbClr>
                  </a:solidFill>
                  <a:ln w="6350" cap="flat" cmpd="sng" algn="ctr">
                    <a:solidFill>
                      <a:srgbClr val="5B9BD5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wrap="none" rtlCol="0" anchor="b">
                    <a:noAutofit/>
                  </a:bodyPr>
                  <a:lstStyle/>
                  <a:p>
                    <a:pPr algn="ctr" defTabSz="685681"/>
                    <a:r>
                      <a:rPr lang="zh-CN" altLang="en-US" sz="800" kern="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企业资源计划</a:t>
                    </a:r>
                    <a:endParaRPr lang="en-US" sz="800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68" name="Group 139"/>
                <p:cNvGrpSpPr/>
                <p:nvPr/>
              </p:nvGrpSpPr>
              <p:grpSpPr>
                <a:xfrm>
                  <a:off x="1996821" y="1841262"/>
                  <a:ext cx="6077938" cy="351651"/>
                  <a:chOff x="1996821" y="1841262"/>
                  <a:chExt cx="6077938" cy="351651"/>
                </a:xfrm>
              </p:grpSpPr>
              <p:sp>
                <p:nvSpPr>
                  <p:cNvPr id="69" name="Rounded Rectangle 140"/>
                  <p:cNvSpPr/>
                  <p:nvPr/>
                </p:nvSpPr>
                <p:spPr>
                  <a:xfrm>
                    <a:off x="1996821" y="1841262"/>
                    <a:ext cx="1920240" cy="351651"/>
                  </a:xfrm>
                  <a:prstGeom prst="roundRect">
                    <a:avLst>
                      <a:gd name="adj" fmla="val 6736"/>
                    </a:avLst>
                  </a:prstGeom>
                  <a:solidFill>
                    <a:srgbClr val="5B9BD5">
                      <a:lumMod val="75000"/>
                    </a:srgbClr>
                  </a:solidFill>
                  <a:ln w="6350" cap="flat" cmpd="sng" algn="ctr">
                    <a:solidFill>
                      <a:srgbClr val="5B9BD5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wrap="none" rtlCol="0" anchor="b">
                    <a:noAutofit/>
                  </a:bodyPr>
                  <a:lstStyle/>
                  <a:p>
                    <a:pPr algn="ctr" defTabSz="685681"/>
                    <a:r>
                      <a:rPr lang="zh-CN" altLang="en-US" sz="800" kern="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供应链管理</a:t>
                    </a:r>
                    <a:endParaRPr lang="en-US" sz="800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0" name="Rounded Rectangle 141"/>
                  <p:cNvSpPr/>
                  <p:nvPr/>
                </p:nvSpPr>
                <p:spPr>
                  <a:xfrm>
                    <a:off x="6154519" y="1841262"/>
                    <a:ext cx="1920240" cy="351651"/>
                  </a:xfrm>
                  <a:prstGeom prst="roundRect">
                    <a:avLst>
                      <a:gd name="adj" fmla="val 6736"/>
                    </a:avLst>
                  </a:prstGeom>
                  <a:solidFill>
                    <a:srgbClr val="5B9BD5">
                      <a:lumMod val="75000"/>
                    </a:srgbClr>
                  </a:solidFill>
                  <a:ln w="6350" cap="flat" cmpd="sng" algn="ctr">
                    <a:solidFill>
                      <a:srgbClr val="5B9BD5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wrap="none" rtlCol="0" anchor="b">
                    <a:noAutofit/>
                  </a:bodyPr>
                  <a:lstStyle/>
                  <a:p>
                    <a:pPr algn="ctr" defTabSz="685681"/>
                    <a:r>
                      <a:rPr lang="zh-CN" altLang="en-US" sz="800" kern="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客户关系管理</a:t>
                    </a:r>
                    <a:endParaRPr lang="en-US" sz="800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1" name="Rounded Rectangle 142"/>
                  <p:cNvSpPr/>
                  <p:nvPr/>
                </p:nvSpPr>
                <p:spPr>
                  <a:xfrm>
                    <a:off x="4075670" y="1841262"/>
                    <a:ext cx="1920240" cy="351651"/>
                  </a:xfrm>
                  <a:prstGeom prst="roundRect">
                    <a:avLst>
                      <a:gd name="adj" fmla="val 6736"/>
                    </a:avLst>
                  </a:prstGeom>
                  <a:solidFill>
                    <a:srgbClr val="5B9BD5">
                      <a:lumMod val="75000"/>
                    </a:srgbClr>
                  </a:solidFill>
                  <a:ln w="6350" cap="flat" cmpd="sng" algn="ctr">
                    <a:solidFill>
                      <a:srgbClr val="5B9BD5">
                        <a:lumMod val="60000"/>
                        <a:lumOff val="4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wrap="none" rtlCol="0" anchor="b">
                    <a:noAutofit/>
                  </a:bodyPr>
                  <a:lstStyle/>
                  <a:p>
                    <a:pPr algn="ctr" defTabSz="685681"/>
                    <a:r>
                      <a:rPr lang="en-US" altLang="zh-CN" sz="800" kern="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…</a:t>
                    </a:r>
                    <a:endParaRPr lang="en-US" sz="800" kern="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</p:grpSp>
      <p:sp>
        <p:nvSpPr>
          <p:cNvPr id="88" name="Rounded Rectangle 160"/>
          <p:cNvSpPr/>
          <p:nvPr/>
        </p:nvSpPr>
        <p:spPr>
          <a:xfrm>
            <a:off x="1090652" y="766570"/>
            <a:ext cx="3132495" cy="2057400"/>
          </a:xfrm>
          <a:prstGeom prst="roundRect">
            <a:avLst>
              <a:gd name="adj" fmla="val 2678"/>
            </a:avLst>
          </a:prstGeom>
          <a:solidFill>
            <a:srgbClr val="70AD47">
              <a:lumMod val="50000"/>
              <a:alpha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71" tIns="34289" rIns="68571" bIns="34289" rtlCol="0" anchor="t"/>
          <a:lstStyle/>
          <a:p>
            <a:pPr algn="ctr" defTabSz="685681"/>
            <a:r>
              <a:rPr lang="zh-CN" altLang="en-US" sz="900" b="1" kern="0" dirty="0">
                <a:solidFill>
                  <a:srgbClr val="FFC000">
                    <a:lumMod val="40000"/>
                    <a:lumOff val="6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智慧供水业务服务</a:t>
            </a:r>
            <a:endParaRPr lang="en-US" sz="900" b="1" kern="0" dirty="0">
              <a:solidFill>
                <a:srgbClr val="FFC000">
                  <a:lumMod val="40000"/>
                  <a:lumOff val="6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Rounded Rectangle 164"/>
          <p:cNvSpPr/>
          <p:nvPr/>
        </p:nvSpPr>
        <p:spPr>
          <a:xfrm>
            <a:off x="1152757" y="1005828"/>
            <a:ext cx="2995561" cy="676292"/>
          </a:xfrm>
          <a:prstGeom prst="roundRect">
            <a:avLst>
              <a:gd name="adj" fmla="val 4200"/>
            </a:avLst>
          </a:prstGeom>
          <a:noFill/>
          <a:ln w="6350" cap="flat" cmpd="sng" algn="ctr">
            <a:solidFill>
              <a:srgbClr val="5B9BD5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b"/>
          <a:lstStyle/>
          <a:p>
            <a:pPr algn="ctr" defTabSz="685681"/>
            <a:r>
              <a:rPr lang="zh-CN" altLang="en-US" sz="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业务管理应用系统</a:t>
            </a:r>
            <a:endParaRPr lang="en-US" sz="8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1" name="Group 165"/>
          <p:cNvGrpSpPr/>
          <p:nvPr/>
        </p:nvGrpSpPr>
        <p:grpSpPr>
          <a:xfrm>
            <a:off x="1191035" y="1085061"/>
            <a:ext cx="2921080" cy="392034"/>
            <a:chOff x="1996821" y="1841262"/>
            <a:chExt cx="6077938" cy="815710"/>
          </a:xfrm>
        </p:grpSpPr>
        <p:grpSp>
          <p:nvGrpSpPr>
            <p:cNvPr id="92" name="Group 166"/>
            <p:cNvGrpSpPr/>
            <p:nvPr/>
          </p:nvGrpSpPr>
          <p:grpSpPr>
            <a:xfrm>
              <a:off x="1996821" y="2305321"/>
              <a:ext cx="6077938" cy="351651"/>
              <a:chOff x="1996821" y="2305321"/>
              <a:chExt cx="6077938" cy="351651"/>
            </a:xfrm>
          </p:grpSpPr>
          <p:sp>
            <p:nvSpPr>
              <p:cNvPr id="97" name="Rounded Rectangle 174"/>
              <p:cNvSpPr/>
              <p:nvPr/>
            </p:nvSpPr>
            <p:spPr>
              <a:xfrm>
                <a:off x="1996821" y="2305321"/>
                <a:ext cx="1920240" cy="351651"/>
              </a:xfrm>
              <a:prstGeom prst="roundRect">
                <a:avLst>
                  <a:gd name="adj" fmla="val 6736"/>
                </a:avLst>
              </a:prstGeom>
              <a:solidFill>
                <a:srgbClr val="70AD47">
                  <a:lumMod val="50000"/>
                </a:srgbClr>
              </a:solidFill>
              <a:ln w="6350" cap="flat" cmpd="sng" algn="ctr">
                <a:solidFill>
                  <a:srgbClr val="5B9BD5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rtlCol="0" anchor="b">
                <a:noAutofit/>
              </a:bodyPr>
              <a:lstStyle/>
              <a:p>
                <a:pPr algn="ctr" defTabSz="685681"/>
                <a:r>
                  <a:rPr lang="zh-CN" altLang="en-US" sz="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业务专业应用</a:t>
                </a:r>
                <a:endParaRPr lang="en-US" sz="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Rounded Rectangle 175"/>
              <p:cNvSpPr/>
              <p:nvPr/>
            </p:nvSpPr>
            <p:spPr>
              <a:xfrm>
                <a:off x="4075670" y="2305321"/>
                <a:ext cx="1920240" cy="351651"/>
              </a:xfrm>
              <a:prstGeom prst="roundRect">
                <a:avLst>
                  <a:gd name="adj" fmla="val 6736"/>
                </a:avLst>
              </a:prstGeom>
              <a:solidFill>
                <a:srgbClr val="70AD47">
                  <a:lumMod val="50000"/>
                </a:srgbClr>
              </a:solidFill>
              <a:ln w="6350" cap="flat" cmpd="sng" algn="ctr">
                <a:solidFill>
                  <a:srgbClr val="5B9BD5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rtlCol="0" anchor="b">
                <a:noAutofit/>
              </a:bodyPr>
              <a:lstStyle/>
              <a:p>
                <a:pPr algn="ctr" defTabSz="685681"/>
                <a:r>
                  <a:rPr lang="zh-CN" altLang="en-US" sz="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业务专业应用</a:t>
                </a:r>
                <a:endParaRPr lang="en-US" sz="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Rounded Rectangle 176"/>
              <p:cNvSpPr/>
              <p:nvPr/>
            </p:nvSpPr>
            <p:spPr>
              <a:xfrm>
                <a:off x="6154519" y="2305321"/>
                <a:ext cx="1920240" cy="351651"/>
              </a:xfrm>
              <a:prstGeom prst="roundRect">
                <a:avLst>
                  <a:gd name="adj" fmla="val 6736"/>
                </a:avLst>
              </a:prstGeom>
              <a:solidFill>
                <a:srgbClr val="70AD47">
                  <a:lumMod val="50000"/>
                </a:srgbClr>
              </a:solidFill>
              <a:ln w="6350" cap="flat" cmpd="sng" algn="ctr">
                <a:solidFill>
                  <a:srgbClr val="5B9BD5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rtlCol="0" anchor="b">
                <a:noAutofit/>
              </a:bodyPr>
              <a:lstStyle/>
              <a:p>
                <a:pPr algn="ctr" defTabSz="685681"/>
                <a:r>
                  <a:rPr lang="zh-CN" altLang="en-US" sz="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业务专业应用</a:t>
                </a:r>
                <a:endParaRPr lang="en-US" sz="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3" name="Group 170"/>
            <p:cNvGrpSpPr/>
            <p:nvPr/>
          </p:nvGrpSpPr>
          <p:grpSpPr>
            <a:xfrm>
              <a:off x="1996821" y="1841262"/>
              <a:ext cx="6077938" cy="351651"/>
              <a:chOff x="1996821" y="1841262"/>
              <a:chExt cx="6077938" cy="351651"/>
            </a:xfrm>
          </p:grpSpPr>
          <p:sp>
            <p:nvSpPr>
              <p:cNvPr id="94" name="Rounded Rectangle 171"/>
              <p:cNvSpPr/>
              <p:nvPr/>
            </p:nvSpPr>
            <p:spPr>
              <a:xfrm>
                <a:off x="1996821" y="1841262"/>
                <a:ext cx="1920241" cy="351651"/>
              </a:xfrm>
              <a:prstGeom prst="roundRect">
                <a:avLst>
                  <a:gd name="adj" fmla="val 6736"/>
                </a:avLst>
              </a:prstGeom>
              <a:solidFill>
                <a:srgbClr val="70AD47">
                  <a:lumMod val="50000"/>
                </a:srgbClr>
              </a:solidFill>
              <a:ln w="6350" cap="flat" cmpd="sng" algn="ctr">
                <a:solidFill>
                  <a:srgbClr val="5B9BD5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rtlCol="0" anchor="b">
                <a:noAutofit/>
              </a:bodyPr>
              <a:lstStyle/>
              <a:p>
                <a:pPr algn="ctr" defTabSz="685681"/>
                <a:r>
                  <a:rPr lang="zh-CN" altLang="en-US" sz="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业务专业应用</a:t>
                </a:r>
                <a:endParaRPr lang="en-US" sz="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Rounded Rectangle 172"/>
              <p:cNvSpPr/>
              <p:nvPr/>
            </p:nvSpPr>
            <p:spPr>
              <a:xfrm>
                <a:off x="6154519" y="1841262"/>
                <a:ext cx="1920240" cy="351651"/>
              </a:xfrm>
              <a:prstGeom prst="roundRect">
                <a:avLst>
                  <a:gd name="adj" fmla="val 6736"/>
                </a:avLst>
              </a:prstGeom>
              <a:solidFill>
                <a:srgbClr val="70AD47">
                  <a:lumMod val="50000"/>
                </a:srgbClr>
              </a:solidFill>
              <a:ln w="6350" cap="flat" cmpd="sng" algn="ctr">
                <a:solidFill>
                  <a:srgbClr val="5B9BD5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rtlCol="0" anchor="b">
                <a:noAutofit/>
              </a:bodyPr>
              <a:lstStyle/>
              <a:p>
                <a:pPr algn="ctr" defTabSz="685681"/>
                <a:r>
                  <a:rPr lang="zh-CN" altLang="en-US" sz="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业务专业应用</a:t>
                </a:r>
                <a:endParaRPr lang="en-US" sz="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Rounded Rectangle 173"/>
              <p:cNvSpPr/>
              <p:nvPr/>
            </p:nvSpPr>
            <p:spPr>
              <a:xfrm>
                <a:off x="4075670" y="1841262"/>
                <a:ext cx="1920240" cy="351651"/>
              </a:xfrm>
              <a:prstGeom prst="roundRect">
                <a:avLst>
                  <a:gd name="adj" fmla="val 6736"/>
                </a:avLst>
              </a:prstGeom>
              <a:solidFill>
                <a:srgbClr val="70AD47">
                  <a:lumMod val="50000"/>
                </a:srgbClr>
              </a:solidFill>
              <a:ln w="6350" cap="flat" cmpd="sng" algn="ctr">
                <a:solidFill>
                  <a:srgbClr val="5B9BD5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rtlCol="0" anchor="b">
                <a:noAutofit/>
              </a:bodyPr>
              <a:lstStyle/>
              <a:p>
                <a:pPr algn="ctr" defTabSz="685681"/>
                <a:r>
                  <a:rPr lang="en-US" altLang="zh-CN" sz="800" kern="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  <a:endParaRPr lang="en-US" sz="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0" name="Group 45"/>
          <p:cNvGrpSpPr/>
          <p:nvPr/>
        </p:nvGrpSpPr>
        <p:grpSpPr>
          <a:xfrm>
            <a:off x="1154342" y="1718742"/>
            <a:ext cx="2995560" cy="988796"/>
            <a:chOff x="1539122" y="2421298"/>
            <a:chExt cx="3994080" cy="1318394"/>
          </a:xfrm>
        </p:grpSpPr>
        <p:sp>
          <p:nvSpPr>
            <p:cNvPr id="101" name="Rounded Rectangle 177"/>
            <p:cNvSpPr/>
            <p:nvPr/>
          </p:nvSpPr>
          <p:spPr>
            <a:xfrm>
              <a:off x="1539122" y="2421298"/>
              <a:ext cx="3994080" cy="1318394"/>
            </a:xfrm>
            <a:prstGeom prst="roundRect">
              <a:avLst>
                <a:gd name="adj" fmla="val 4200"/>
              </a:avLst>
            </a:prstGeom>
            <a:noFill/>
            <a:ln w="6350" cap="flat" cmpd="sng" algn="ctr">
              <a:solidFill>
                <a:srgbClr val="5B9BD5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b"/>
            <a:lstStyle/>
            <a:p>
              <a:pPr algn="ctr" defTabSz="685681"/>
              <a:r>
                <a:rPr lang="zh-CN" altLang="en-US" sz="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业务整合计算平台 </a:t>
              </a:r>
              <a:r>
                <a:rPr lang="en-US" altLang="zh-CN" sz="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(WESB)</a:t>
              </a:r>
              <a:r>
                <a:rPr lang="zh-CN" altLang="en-US" sz="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sz="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Rounded Rectangle 179"/>
            <p:cNvSpPr/>
            <p:nvPr/>
          </p:nvSpPr>
          <p:spPr>
            <a:xfrm>
              <a:off x="1629387" y="3203382"/>
              <a:ext cx="3813551" cy="291500"/>
            </a:xfrm>
            <a:prstGeom prst="roundRect">
              <a:avLst>
                <a:gd name="adj" fmla="val 6314"/>
              </a:avLst>
            </a:prstGeom>
            <a:solidFill>
              <a:srgbClr val="70AD47">
                <a:lumMod val="50000"/>
              </a:srgbClr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wrap="none" lIns="45720" rIns="45720" rtlCol="0" anchor="ctr">
              <a:noAutofit/>
            </a:bodyPr>
            <a:lstStyle/>
            <a:p>
              <a:pPr algn="ctr" defTabSz="685681"/>
              <a:r>
                <a:rPr lang="zh-CN" altLang="en-US" sz="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业务应用藕合层</a:t>
              </a:r>
              <a:endParaRPr lang="en-US" sz="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Rounded Rectangle 190"/>
            <p:cNvSpPr/>
            <p:nvPr/>
          </p:nvSpPr>
          <p:spPr>
            <a:xfrm>
              <a:off x="1629387" y="2854547"/>
              <a:ext cx="3813551" cy="291500"/>
            </a:xfrm>
            <a:prstGeom prst="roundRect">
              <a:avLst>
                <a:gd name="adj" fmla="val 6314"/>
              </a:avLst>
            </a:prstGeom>
            <a:solidFill>
              <a:srgbClr val="70AD47">
                <a:lumMod val="50000"/>
              </a:srgbClr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wrap="none" lIns="45720" rIns="45720" rtlCol="0" anchor="ctr">
              <a:noAutofit/>
            </a:bodyPr>
            <a:lstStyle/>
            <a:p>
              <a:pPr algn="ctr" defTabSz="685681"/>
              <a:r>
                <a:rPr lang="zh-CN" altLang="en-US" sz="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业务应用数据与交互规范层</a:t>
              </a:r>
              <a:endParaRPr lang="en-US" sz="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Rounded Rectangle 191"/>
            <p:cNvSpPr/>
            <p:nvPr/>
          </p:nvSpPr>
          <p:spPr>
            <a:xfrm>
              <a:off x="1629387" y="2519632"/>
              <a:ext cx="3813551" cy="291500"/>
            </a:xfrm>
            <a:prstGeom prst="roundRect">
              <a:avLst>
                <a:gd name="adj" fmla="val 6314"/>
              </a:avLst>
            </a:prstGeom>
            <a:solidFill>
              <a:srgbClr val="70AD47">
                <a:lumMod val="50000"/>
              </a:srgbClr>
            </a:solidFill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wrap="none" lIns="45720" rIns="45720" rtlCol="0" anchor="ctr">
              <a:noAutofit/>
            </a:bodyPr>
            <a:lstStyle/>
            <a:p>
              <a:pPr algn="ctr" defTabSz="685681"/>
              <a:r>
                <a:rPr lang="zh-CN" altLang="en-US" sz="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业务应用整合数据库</a:t>
              </a:r>
              <a:endParaRPr lang="en-US" sz="8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5" name="Left-Right Arrow 44"/>
          <p:cNvSpPr/>
          <p:nvPr/>
        </p:nvSpPr>
        <p:spPr>
          <a:xfrm>
            <a:off x="4348600" y="1653656"/>
            <a:ext cx="612661" cy="295018"/>
          </a:xfrm>
          <a:prstGeom prst="leftRightArrow">
            <a:avLst/>
          </a:prstGeom>
          <a:solidFill>
            <a:srgbClr val="FFC000">
              <a:alpha val="54000"/>
            </a:srgbClr>
          </a:solidFill>
          <a:ln w="9525" cap="flat" cmpd="sng" algn="ctr">
            <a:solidFill>
              <a:srgbClr val="FFC000">
                <a:lumMod val="75000"/>
              </a:srgbClr>
            </a:solidFill>
            <a:prstDash val="solid"/>
            <a:miter lim="800000"/>
          </a:ln>
          <a:effectLst/>
        </p:spPr>
        <p:txBody>
          <a:bodyPr lIns="68571" tIns="34289" rIns="68571" bIns="34289" rtlCol="0" anchor="ctr"/>
          <a:lstStyle/>
          <a:p>
            <a:pPr algn="ctr" defTabSz="685681"/>
            <a:endParaRPr lang="en-US" sz="1400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6" name="Curved Connector 47"/>
          <p:cNvCxnSpPr>
            <a:stCxn id="43" idx="0"/>
            <a:endCxn id="62" idx="2"/>
          </p:cNvCxnSpPr>
          <p:nvPr/>
        </p:nvCxnSpPr>
        <p:spPr>
          <a:xfrm rot="5400000" flipH="1" flipV="1">
            <a:off x="3761071" y="836485"/>
            <a:ext cx="871683" cy="4867305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rgbClr val="ED7D31">
                <a:alpha val="52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07" name="Curved Connector 193"/>
          <p:cNvCxnSpPr>
            <a:stCxn id="55" idx="0"/>
            <a:endCxn id="62" idx="2"/>
          </p:cNvCxnSpPr>
          <p:nvPr/>
        </p:nvCxnSpPr>
        <p:spPr>
          <a:xfrm rot="5400000" flipH="1" flipV="1">
            <a:off x="4837300" y="1912714"/>
            <a:ext cx="871683" cy="2714847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rgbClr val="ED7D31">
                <a:alpha val="52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08" name="Curved Connector 205"/>
          <p:cNvCxnSpPr>
            <a:stCxn id="31" idx="0"/>
            <a:endCxn id="62" idx="2"/>
          </p:cNvCxnSpPr>
          <p:nvPr/>
        </p:nvCxnSpPr>
        <p:spPr>
          <a:xfrm rot="5400000" flipH="1" flipV="1">
            <a:off x="5913529" y="2988942"/>
            <a:ext cx="871683" cy="562390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rgbClr val="ED7D31">
                <a:alpha val="52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09" name="Curved Connector 206"/>
          <p:cNvCxnSpPr>
            <a:stCxn id="19" idx="0"/>
            <a:endCxn id="62" idx="2"/>
          </p:cNvCxnSpPr>
          <p:nvPr/>
        </p:nvCxnSpPr>
        <p:spPr>
          <a:xfrm rot="16200000" flipV="1">
            <a:off x="6989758" y="2475103"/>
            <a:ext cx="871683" cy="1590068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rgbClr val="ED7D31">
                <a:alpha val="52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10" name="Curved Connector 208"/>
          <p:cNvCxnSpPr>
            <a:stCxn id="17" idx="0"/>
            <a:endCxn id="88" idx="2"/>
          </p:cNvCxnSpPr>
          <p:nvPr/>
        </p:nvCxnSpPr>
        <p:spPr>
          <a:xfrm rot="16200000" flipV="1">
            <a:off x="4618238" y="862633"/>
            <a:ext cx="792851" cy="4715526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rgbClr val="70AD47">
                <a:alpha val="52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11" name="Curved Connector 212"/>
          <p:cNvCxnSpPr>
            <a:stCxn id="29" idx="0"/>
            <a:endCxn id="88" idx="2"/>
          </p:cNvCxnSpPr>
          <p:nvPr/>
        </p:nvCxnSpPr>
        <p:spPr>
          <a:xfrm rot="16200000" flipV="1">
            <a:off x="3542009" y="1938862"/>
            <a:ext cx="792851" cy="2563068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rgbClr val="70AD47">
                <a:alpha val="52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12" name="Curved Connector 215"/>
          <p:cNvCxnSpPr>
            <a:stCxn id="53" idx="0"/>
            <a:endCxn id="88" idx="2"/>
          </p:cNvCxnSpPr>
          <p:nvPr/>
        </p:nvCxnSpPr>
        <p:spPr>
          <a:xfrm rot="16200000" flipV="1">
            <a:off x="2465781" y="3015090"/>
            <a:ext cx="792851" cy="410611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rgbClr val="70AD47">
                <a:alpha val="52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13" name="Curved Connector 218"/>
          <p:cNvCxnSpPr>
            <a:stCxn id="41" idx="0"/>
            <a:endCxn id="88" idx="2"/>
          </p:cNvCxnSpPr>
          <p:nvPr/>
        </p:nvCxnSpPr>
        <p:spPr>
          <a:xfrm rot="5400000" flipH="1" flipV="1">
            <a:off x="1389551" y="2349473"/>
            <a:ext cx="792851" cy="1741847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rgbClr val="70AD47">
                <a:alpha val="52000"/>
              </a:srgbClr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14" name="标题 7"/>
          <p:cNvSpPr txBox="1">
            <a:spLocks/>
          </p:cNvSpPr>
          <p:nvPr/>
        </p:nvSpPr>
        <p:spPr>
          <a:xfrm>
            <a:off x="361036" y="55249"/>
            <a:ext cx="8229600" cy="4137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 err="1" smtClean="0">
                <a:latin typeface="微软雅黑" pitchFamily="34" charset="-122"/>
                <a:ea typeface="微软雅黑" pitchFamily="34" charset="-122"/>
              </a:rPr>
              <a:t>物联网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流式计算、应用整合微服务整体数据架构</a:t>
            </a:r>
            <a:b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</a:b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5" name="Group 22"/>
          <p:cNvGrpSpPr/>
          <p:nvPr/>
        </p:nvGrpSpPr>
        <p:grpSpPr>
          <a:xfrm>
            <a:off x="188932" y="1356578"/>
            <a:ext cx="359852" cy="394135"/>
            <a:chOff x="0" y="0"/>
            <a:chExt cx="898819" cy="812800"/>
          </a:xfrm>
        </p:grpSpPr>
        <p:sp>
          <p:nvSpPr>
            <p:cNvPr id="116" name="Shape 20"/>
            <p:cNvSpPr/>
            <p:nvPr/>
          </p:nvSpPr>
          <p:spPr>
            <a:xfrm>
              <a:off x="55599" y="49652"/>
              <a:ext cx="787622" cy="484331"/>
            </a:xfrm>
            <a:prstGeom prst="rect">
              <a:avLst/>
            </a:prstGeom>
            <a:solidFill>
              <a:srgbClr val="4FC5D2"/>
            </a:solidFill>
            <a:ln w="12700" cap="flat">
              <a:solidFill>
                <a:schemeClr val="tx1"/>
              </a:solidFill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>
                <a:latin typeface="微软雅黑" panose="020B0503020204020204" pitchFamily="34" charset="-122"/>
                <a:ea typeface="微软雅黑" panose="020B0503020204020204" pitchFamily="34" charset="-122"/>
                <a:cs typeface="Avenir Book"/>
              </a:endParaRPr>
            </a:p>
          </p:txBody>
        </p:sp>
        <p:sp>
          <p:nvSpPr>
            <p:cNvPr id="117" name="Shape 21"/>
            <p:cNvSpPr/>
            <p:nvPr/>
          </p:nvSpPr>
          <p:spPr>
            <a:xfrm>
              <a:off x="0" y="0"/>
              <a:ext cx="898820" cy="812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4136"/>
                  </a:moveTo>
                  <a:lnTo>
                    <a:pt x="1350" y="14136"/>
                  </a:lnTo>
                  <a:lnTo>
                    <a:pt x="1350" y="1446"/>
                  </a:lnTo>
                  <a:lnTo>
                    <a:pt x="20250" y="1446"/>
                  </a:lnTo>
                  <a:cubicBezTo>
                    <a:pt x="20250" y="1446"/>
                    <a:pt x="20250" y="14136"/>
                    <a:pt x="20250" y="14136"/>
                  </a:cubicBezTo>
                  <a:close/>
                  <a:moveTo>
                    <a:pt x="20250" y="0"/>
                  </a:moveTo>
                  <a:lnTo>
                    <a:pt x="1350" y="0"/>
                  </a:lnTo>
                  <a:cubicBezTo>
                    <a:pt x="604" y="0"/>
                    <a:pt x="0" y="668"/>
                    <a:pt x="0" y="1493"/>
                  </a:cubicBezTo>
                  <a:lnTo>
                    <a:pt x="0" y="15629"/>
                  </a:lnTo>
                  <a:cubicBezTo>
                    <a:pt x="0" y="16453"/>
                    <a:pt x="604" y="17121"/>
                    <a:pt x="1350" y="17121"/>
                  </a:cubicBezTo>
                  <a:lnTo>
                    <a:pt x="20250" y="17121"/>
                  </a:lnTo>
                  <a:cubicBezTo>
                    <a:pt x="20996" y="17121"/>
                    <a:pt x="21600" y="16453"/>
                    <a:pt x="21600" y="15629"/>
                  </a:cubicBezTo>
                  <a:lnTo>
                    <a:pt x="21600" y="1493"/>
                  </a:lnTo>
                  <a:cubicBezTo>
                    <a:pt x="21600" y="668"/>
                    <a:pt x="20996" y="0"/>
                    <a:pt x="20250" y="0"/>
                  </a:cubicBezTo>
                  <a:close/>
                  <a:moveTo>
                    <a:pt x="8120" y="17868"/>
                  </a:moveTo>
                  <a:lnTo>
                    <a:pt x="13520" y="17868"/>
                  </a:lnTo>
                  <a:cubicBezTo>
                    <a:pt x="13520" y="17868"/>
                    <a:pt x="13355" y="18828"/>
                    <a:pt x="13522" y="19785"/>
                  </a:cubicBezTo>
                  <a:cubicBezTo>
                    <a:pt x="13681" y="20692"/>
                    <a:pt x="14173" y="21600"/>
                    <a:pt x="14173" y="21600"/>
                  </a:cubicBezTo>
                  <a:lnTo>
                    <a:pt x="7427" y="21600"/>
                  </a:lnTo>
                  <a:cubicBezTo>
                    <a:pt x="7427" y="21600"/>
                    <a:pt x="7938" y="20739"/>
                    <a:pt x="8111" y="19806"/>
                  </a:cubicBezTo>
                  <a:cubicBezTo>
                    <a:pt x="8284" y="18873"/>
                    <a:pt x="8120" y="17868"/>
                    <a:pt x="8120" y="17868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>
                <a:latin typeface="微软雅黑" panose="020B0503020204020204" pitchFamily="34" charset="-122"/>
                <a:ea typeface="微软雅黑" panose="020B0503020204020204" pitchFamily="34" charset="-122"/>
                <a:cs typeface="Avenir Book"/>
              </a:endParaRPr>
            </a:p>
          </p:txBody>
        </p:sp>
      </p:grpSp>
      <p:grpSp>
        <p:nvGrpSpPr>
          <p:cNvPr id="118" name="Group 25"/>
          <p:cNvGrpSpPr/>
          <p:nvPr/>
        </p:nvGrpSpPr>
        <p:grpSpPr>
          <a:xfrm>
            <a:off x="231967" y="1963630"/>
            <a:ext cx="299456" cy="466120"/>
            <a:chOff x="0" y="0"/>
            <a:chExt cx="525954" cy="723878"/>
          </a:xfrm>
        </p:grpSpPr>
        <p:sp>
          <p:nvSpPr>
            <p:cNvPr id="119" name="Shape 23"/>
            <p:cNvSpPr/>
            <p:nvPr/>
          </p:nvSpPr>
          <p:spPr>
            <a:xfrm>
              <a:off x="76185" y="72398"/>
              <a:ext cx="373584" cy="565012"/>
            </a:xfrm>
            <a:prstGeom prst="rect">
              <a:avLst/>
            </a:prstGeom>
            <a:solidFill>
              <a:srgbClr val="EF5B8F"/>
            </a:solidFill>
            <a:ln w="12700" cap="flat">
              <a:solidFill>
                <a:schemeClr val="tx1"/>
              </a:solidFill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>
                <a:latin typeface="微软雅黑" panose="020B0503020204020204" pitchFamily="34" charset="-122"/>
                <a:ea typeface="微软雅黑" panose="020B0503020204020204" pitchFamily="34" charset="-122"/>
                <a:cs typeface="Avenir Book"/>
              </a:endParaRPr>
            </a:p>
          </p:txBody>
        </p:sp>
        <p:sp>
          <p:nvSpPr>
            <p:cNvPr id="120" name="Shape 24"/>
            <p:cNvSpPr/>
            <p:nvPr/>
          </p:nvSpPr>
          <p:spPr>
            <a:xfrm>
              <a:off x="0" y="0"/>
              <a:ext cx="525955" cy="723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32" y="2376"/>
                  </a:moveTo>
                  <a:lnTo>
                    <a:pt x="3168" y="2376"/>
                  </a:lnTo>
                  <a:lnTo>
                    <a:pt x="3168" y="19008"/>
                  </a:lnTo>
                  <a:lnTo>
                    <a:pt x="18432" y="19008"/>
                  </a:lnTo>
                  <a:cubicBezTo>
                    <a:pt x="18432" y="19008"/>
                    <a:pt x="18432" y="2376"/>
                    <a:pt x="18432" y="2376"/>
                  </a:cubicBezTo>
                  <a:close/>
                  <a:moveTo>
                    <a:pt x="10800" y="20939"/>
                  </a:moveTo>
                  <a:cubicBezTo>
                    <a:pt x="11297" y="20939"/>
                    <a:pt x="11700" y="20636"/>
                    <a:pt x="11700" y="20264"/>
                  </a:cubicBezTo>
                  <a:cubicBezTo>
                    <a:pt x="11700" y="19891"/>
                    <a:pt x="11297" y="19589"/>
                    <a:pt x="10800" y="19589"/>
                  </a:cubicBezTo>
                  <a:cubicBezTo>
                    <a:pt x="10303" y="19589"/>
                    <a:pt x="9900" y="19891"/>
                    <a:pt x="9900" y="20264"/>
                  </a:cubicBezTo>
                  <a:cubicBezTo>
                    <a:pt x="9900" y="20636"/>
                    <a:pt x="10303" y="20939"/>
                    <a:pt x="10800" y="20939"/>
                  </a:cubicBezTo>
                  <a:close/>
                  <a:moveTo>
                    <a:pt x="19800" y="21600"/>
                  </a:moveTo>
                  <a:lnTo>
                    <a:pt x="1800" y="21600"/>
                  </a:lnTo>
                  <a:cubicBezTo>
                    <a:pt x="806" y="21600"/>
                    <a:pt x="0" y="20996"/>
                    <a:pt x="0" y="20250"/>
                  </a:cubicBezTo>
                  <a:lnTo>
                    <a:pt x="0" y="1350"/>
                  </a:lnTo>
                  <a:cubicBezTo>
                    <a:pt x="0" y="604"/>
                    <a:pt x="806" y="0"/>
                    <a:pt x="1800" y="0"/>
                  </a:cubicBezTo>
                  <a:lnTo>
                    <a:pt x="19800" y="0"/>
                  </a:lnTo>
                  <a:cubicBezTo>
                    <a:pt x="20794" y="0"/>
                    <a:pt x="21600" y="604"/>
                    <a:pt x="21600" y="1350"/>
                  </a:cubicBezTo>
                  <a:lnTo>
                    <a:pt x="21600" y="20250"/>
                  </a:lnTo>
                  <a:cubicBezTo>
                    <a:pt x="21600" y="20996"/>
                    <a:pt x="20794" y="21600"/>
                    <a:pt x="19800" y="21600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>
                <a:latin typeface="微软雅黑" panose="020B0503020204020204" pitchFamily="34" charset="-122"/>
                <a:ea typeface="微软雅黑" panose="020B0503020204020204" pitchFamily="34" charset="-122"/>
                <a:cs typeface="Avenir Book"/>
              </a:endParaRPr>
            </a:p>
          </p:txBody>
        </p:sp>
      </p:grpSp>
      <p:grpSp>
        <p:nvGrpSpPr>
          <p:cNvPr id="121" name="Group 28"/>
          <p:cNvGrpSpPr/>
          <p:nvPr/>
        </p:nvGrpSpPr>
        <p:grpSpPr>
          <a:xfrm>
            <a:off x="160308" y="2679306"/>
            <a:ext cx="516666" cy="276787"/>
            <a:chOff x="0" y="0"/>
            <a:chExt cx="1021219" cy="670174"/>
          </a:xfrm>
        </p:grpSpPr>
        <p:sp>
          <p:nvSpPr>
            <p:cNvPr id="122" name="Shape 26"/>
            <p:cNvSpPr/>
            <p:nvPr/>
          </p:nvSpPr>
          <p:spPr>
            <a:xfrm>
              <a:off x="130525" y="65682"/>
              <a:ext cx="760169" cy="411826"/>
            </a:xfrm>
            <a:prstGeom prst="rect">
              <a:avLst/>
            </a:prstGeom>
            <a:solidFill>
              <a:srgbClr val="FCDA21"/>
            </a:solidFill>
            <a:ln w="12700" cap="flat">
              <a:solidFill>
                <a:schemeClr val="tx1"/>
              </a:solidFill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>
                <a:latin typeface="微软雅黑" panose="020B0503020204020204" pitchFamily="34" charset="-122"/>
                <a:ea typeface="微软雅黑" panose="020B0503020204020204" pitchFamily="34" charset="-122"/>
                <a:cs typeface="Avenir Book"/>
              </a:endParaRPr>
            </a:p>
          </p:txBody>
        </p:sp>
        <p:sp>
          <p:nvSpPr>
            <p:cNvPr id="123" name="Shape 27"/>
            <p:cNvSpPr/>
            <p:nvPr/>
          </p:nvSpPr>
          <p:spPr>
            <a:xfrm>
              <a:off x="0" y="0"/>
              <a:ext cx="1021220" cy="670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15429"/>
                  </a:moveTo>
                  <a:lnTo>
                    <a:pt x="2700" y="15429"/>
                  </a:lnTo>
                  <a:lnTo>
                    <a:pt x="2700" y="2057"/>
                  </a:lnTo>
                  <a:lnTo>
                    <a:pt x="18900" y="2057"/>
                  </a:lnTo>
                  <a:cubicBezTo>
                    <a:pt x="18900" y="2057"/>
                    <a:pt x="18900" y="15429"/>
                    <a:pt x="18900" y="15429"/>
                  </a:cubicBezTo>
                  <a:close/>
                  <a:moveTo>
                    <a:pt x="18900" y="0"/>
                  </a:moveTo>
                  <a:lnTo>
                    <a:pt x="2700" y="0"/>
                  </a:lnTo>
                  <a:cubicBezTo>
                    <a:pt x="1954" y="0"/>
                    <a:pt x="1350" y="921"/>
                    <a:pt x="1350" y="2057"/>
                  </a:cubicBezTo>
                  <a:cubicBezTo>
                    <a:pt x="1350" y="2057"/>
                    <a:pt x="1350" y="17486"/>
                    <a:pt x="1365" y="17486"/>
                  </a:cubicBezTo>
                  <a:lnTo>
                    <a:pt x="20235" y="17486"/>
                  </a:lnTo>
                  <a:cubicBezTo>
                    <a:pt x="20250" y="17486"/>
                    <a:pt x="20250" y="2057"/>
                    <a:pt x="20250" y="2057"/>
                  </a:cubicBezTo>
                  <a:cubicBezTo>
                    <a:pt x="20250" y="921"/>
                    <a:pt x="19646" y="0"/>
                    <a:pt x="18900" y="0"/>
                  </a:cubicBezTo>
                  <a:close/>
                  <a:moveTo>
                    <a:pt x="21600" y="18514"/>
                  </a:moveTo>
                  <a:lnTo>
                    <a:pt x="21600" y="19543"/>
                  </a:lnTo>
                  <a:cubicBezTo>
                    <a:pt x="21600" y="20679"/>
                    <a:pt x="20996" y="21600"/>
                    <a:pt x="20250" y="21600"/>
                  </a:cubicBezTo>
                  <a:lnTo>
                    <a:pt x="1350" y="21600"/>
                  </a:lnTo>
                  <a:cubicBezTo>
                    <a:pt x="604" y="21600"/>
                    <a:pt x="0" y="20679"/>
                    <a:pt x="0" y="19543"/>
                  </a:cubicBezTo>
                  <a:lnTo>
                    <a:pt x="0" y="18514"/>
                  </a:lnTo>
                  <a:lnTo>
                    <a:pt x="8775" y="18514"/>
                  </a:lnTo>
                  <a:lnTo>
                    <a:pt x="8775" y="19543"/>
                  </a:lnTo>
                  <a:lnTo>
                    <a:pt x="12825" y="19543"/>
                  </a:lnTo>
                  <a:lnTo>
                    <a:pt x="12825" y="18514"/>
                  </a:lnTo>
                  <a:cubicBezTo>
                    <a:pt x="12825" y="18514"/>
                    <a:pt x="21600" y="18514"/>
                    <a:pt x="21600" y="18514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>
                <a:latin typeface="微软雅黑" panose="020B0503020204020204" pitchFamily="34" charset="-122"/>
                <a:ea typeface="微软雅黑" panose="020B0503020204020204" pitchFamily="34" charset="-122"/>
                <a:cs typeface="Avenir Book"/>
              </a:endParaRPr>
            </a:p>
          </p:txBody>
        </p:sp>
      </p:grpSp>
      <p:grpSp>
        <p:nvGrpSpPr>
          <p:cNvPr id="124" name="Group 31"/>
          <p:cNvGrpSpPr/>
          <p:nvPr/>
        </p:nvGrpSpPr>
        <p:grpSpPr>
          <a:xfrm>
            <a:off x="274919" y="731888"/>
            <a:ext cx="198728" cy="363499"/>
            <a:chOff x="0" y="0"/>
            <a:chExt cx="289923" cy="639832"/>
          </a:xfrm>
        </p:grpSpPr>
        <p:sp>
          <p:nvSpPr>
            <p:cNvPr id="125" name="Shape 29"/>
            <p:cNvSpPr/>
            <p:nvPr/>
          </p:nvSpPr>
          <p:spPr>
            <a:xfrm>
              <a:off x="34062" y="89238"/>
              <a:ext cx="221800" cy="458266"/>
            </a:xfrm>
            <a:prstGeom prst="rect">
              <a:avLst/>
            </a:prstGeom>
            <a:solidFill>
              <a:srgbClr val="87CA6B"/>
            </a:solidFill>
            <a:ln w="12700" cap="flat">
              <a:solidFill>
                <a:schemeClr val="tx1"/>
              </a:solidFill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>
                <a:latin typeface="微软雅黑" panose="020B0503020204020204" pitchFamily="34" charset="-122"/>
                <a:ea typeface="微软雅黑" panose="020B0503020204020204" pitchFamily="34" charset="-122"/>
                <a:cs typeface="Avenir Book"/>
              </a:endParaRPr>
            </a:p>
          </p:txBody>
        </p:sp>
        <p:sp>
          <p:nvSpPr>
            <p:cNvPr id="126" name="Shape 30"/>
            <p:cNvSpPr/>
            <p:nvPr/>
          </p:nvSpPr>
          <p:spPr>
            <a:xfrm>
              <a:off x="0" y="0"/>
              <a:ext cx="289924" cy="639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00" y="18466"/>
                  </a:moveTo>
                  <a:lnTo>
                    <a:pt x="2500" y="18466"/>
                  </a:lnTo>
                  <a:lnTo>
                    <a:pt x="2500" y="3136"/>
                  </a:lnTo>
                  <a:lnTo>
                    <a:pt x="19100" y="3136"/>
                  </a:lnTo>
                  <a:cubicBezTo>
                    <a:pt x="19100" y="3136"/>
                    <a:pt x="19100" y="18466"/>
                    <a:pt x="19100" y="18466"/>
                  </a:cubicBezTo>
                  <a:close/>
                  <a:moveTo>
                    <a:pt x="10853" y="20779"/>
                  </a:moveTo>
                  <a:cubicBezTo>
                    <a:pt x="10002" y="20779"/>
                    <a:pt x="9310" y="20457"/>
                    <a:pt x="9310" y="20058"/>
                  </a:cubicBezTo>
                  <a:cubicBezTo>
                    <a:pt x="9310" y="19659"/>
                    <a:pt x="10002" y="19337"/>
                    <a:pt x="10853" y="19337"/>
                  </a:cubicBezTo>
                  <a:cubicBezTo>
                    <a:pt x="11704" y="19337"/>
                    <a:pt x="12396" y="19659"/>
                    <a:pt x="12396" y="20058"/>
                  </a:cubicBezTo>
                  <a:cubicBezTo>
                    <a:pt x="12396" y="20457"/>
                    <a:pt x="11704" y="20779"/>
                    <a:pt x="10853" y="20779"/>
                  </a:cubicBezTo>
                  <a:close/>
                  <a:moveTo>
                    <a:pt x="17876" y="0"/>
                  </a:moveTo>
                  <a:lnTo>
                    <a:pt x="3724" y="0"/>
                  </a:lnTo>
                  <a:cubicBezTo>
                    <a:pt x="1664" y="0"/>
                    <a:pt x="0" y="780"/>
                    <a:pt x="0" y="1741"/>
                  </a:cubicBezTo>
                  <a:lnTo>
                    <a:pt x="0" y="19859"/>
                  </a:lnTo>
                  <a:cubicBezTo>
                    <a:pt x="0" y="20820"/>
                    <a:pt x="1664" y="21600"/>
                    <a:pt x="3724" y="21600"/>
                  </a:cubicBezTo>
                  <a:lnTo>
                    <a:pt x="17876" y="21600"/>
                  </a:lnTo>
                  <a:cubicBezTo>
                    <a:pt x="19931" y="21600"/>
                    <a:pt x="21600" y="20820"/>
                    <a:pt x="21600" y="19859"/>
                  </a:cubicBezTo>
                  <a:lnTo>
                    <a:pt x="21600" y="1741"/>
                  </a:lnTo>
                  <a:cubicBezTo>
                    <a:pt x="21600" y="780"/>
                    <a:pt x="19931" y="0"/>
                    <a:pt x="17876" y="0"/>
                  </a:cubicBezTo>
                  <a:close/>
                </a:path>
              </a:pathLst>
            </a:custGeom>
            <a:noFill/>
            <a:ln w="1270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28575" tIns="28575" rIns="28575" bIns="28575" numCol="1" anchor="ctr">
              <a:noAutofit/>
            </a:bodyPr>
            <a:lstStyle/>
            <a:p>
              <a:pPr defTabSz="3429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250">
                <a:latin typeface="微软雅黑" panose="020B0503020204020204" pitchFamily="34" charset="-122"/>
                <a:ea typeface="微软雅黑" panose="020B0503020204020204" pitchFamily="34" charset="-122"/>
                <a:cs typeface="Avenir Book"/>
              </a:endParaRPr>
            </a:p>
          </p:txBody>
        </p:sp>
      </p:grpSp>
      <p:pic>
        <p:nvPicPr>
          <p:cNvPr id="127" name="图片 1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537" y="-53746"/>
            <a:ext cx="1292173" cy="8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7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2551193" y="4301170"/>
            <a:ext cx="6211551" cy="313951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51194" y="3202583"/>
            <a:ext cx="6204272" cy="457089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56914" y="1917662"/>
            <a:ext cx="6194508" cy="63887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Shape 126"/>
          <p:cNvSpPr/>
          <p:nvPr/>
        </p:nvSpPr>
        <p:spPr>
          <a:xfrm>
            <a:off x="2738596" y="4076056"/>
            <a:ext cx="346249" cy="138499"/>
          </a:xfrm>
          <a:prstGeom prst="rect">
            <a:avLst/>
          </a:prstGeom>
          <a:ln w="12700">
            <a:noFill/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2100"/>
            </a:lvl1pPr>
          </a:lstStyle>
          <a:p>
            <a:pPr lvl="0" algn="ctr">
              <a:defRPr sz="1800"/>
            </a:pPr>
            <a:r>
              <a:rPr sz="900" dirty="0" err="1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</a:t>
            </a:r>
            <a:endParaRPr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Shape 127"/>
          <p:cNvSpPr/>
          <p:nvPr/>
        </p:nvSpPr>
        <p:spPr>
          <a:xfrm>
            <a:off x="5320661" y="4052046"/>
            <a:ext cx="346249" cy="138499"/>
          </a:xfrm>
          <a:prstGeom prst="rect">
            <a:avLst/>
          </a:prstGeom>
          <a:ln w="12700">
            <a:noFill/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2100"/>
            </a:lvl1pPr>
          </a:lstStyle>
          <a:p>
            <a:pPr lvl="0" algn="ctr">
              <a:defRPr sz="1800"/>
            </a:pPr>
            <a:r>
              <a:rPr sz="900" dirty="0" err="1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计量器</a:t>
            </a:r>
            <a:endParaRPr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Shape 128"/>
          <p:cNvSpPr/>
          <p:nvPr/>
        </p:nvSpPr>
        <p:spPr>
          <a:xfrm>
            <a:off x="4031664" y="4054632"/>
            <a:ext cx="346249" cy="138499"/>
          </a:xfrm>
          <a:prstGeom prst="rect">
            <a:avLst/>
          </a:prstGeom>
          <a:ln w="12700">
            <a:noFill/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2100"/>
            </a:lvl1pPr>
          </a:lstStyle>
          <a:p>
            <a:pPr lvl="0" algn="ctr">
              <a:defRPr sz="1800"/>
            </a:pPr>
            <a:r>
              <a:rPr sz="900" dirty="0" err="1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测量仪</a:t>
            </a:r>
            <a:endParaRPr lang="en-US"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Shape 129"/>
          <p:cNvSpPr/>
          <p:nvPr/>
        </p:nvSpPr>
        <p:spPr>
          <a:xfrm>
            <a:off x="6519356" y="4052263"/>
            <a:ext cx="346249" cy="138499"/>
          </a:xfrm>
          <a:prstGeom prst="rect">
            <a:avLst/>
          </a:prstGeom>
          <a:ln w="12700">
            <a:noFill/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2100"/>
            </a:lvl1pPr>
          </a:lstStyle>
          <a:p>
            <a:pPr lvl="0" algn="ctr">
              <a:defRPr sz="1800"/>
            </a:pPr>
            <a:r>
              <a:rPr sz="9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监控仪</a:t>
            </a:r>
          </a:p>
        </p:txBody>
      </p:sp>
      <p:sp>
        <p:nvSpPr>
          <p:cNvPr id="11" name="Shape 130"/>
          <p:cNvSpPr/>
          <p:nvPr/>
        </p:nvSpPr>
        <p:spPr>
          <a:xfrm>
            <a:off x="7646051" y="4043969"/>
            <a:ext cx="461666" cy="138499"/>
          </a:xfrm>
          <a:prstGeom prst="rect">
            <a:avLst/>
          </a:prstGeom>
          <a:ln w="12700">
            <a:noFill/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2100"/>
            </a:lvl1pPr>
          </a:lstStyle>
          <a:p>
            <a:pPr lvl="0" algn="ctr">
              <a:defRPr sz="1800"/>
            </a:pPr>
            <a:r>
              <a:rPr sz="900" dirty="0" err="1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手持设备</a:t>
            </a:r>
            <a:endParaRPr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Shape 132"/>
          <p:cNvSpPr/>
          <p:nvPr/>
        </p:nvSpPr>
        <p:spPr>
          <a:xfrm>
            <a:off x="8192430" y="4256443"/>
            <a:ext cx="77007" cy="202682"/>
          </a:xfrm>
          <a:prstGeom prst="rect">
            <a:avLst/>
          </a:prstGeom>
          <a:ln w="12700">
            <a:miter lim="400000"/>
          </a:ln>
        </p:spPr>
        <p:txBody>
          <a:bodyPr wrap="none" lIns="38099" tIns="38099" rIns="38099" bIns="38099" anchor="ctr">
            <a:spAutoFit/>
          </a:bodyPr>
          <a:lstStyle>
            <a:lvl1pPr>
              <a:defRPr sz="3000"/>
            </a:lvl1pPr>
          </a:lstStyle>
          <a:p>
            <a:pPr lvl="0" algn="ctr">
              <a:defRPr sz="1800"/>
            </a:pPr>
            <a:endParaRPr sz="817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a5894464f8fa39e2d5f2a620dc33b212.jpg"/>
          <p:cNvPicPr/>
          <p:nvPr/>
        </p:nvPicPr>
        <p:blipFill>
          <a:blip r:embed="rId2"/>
          <a:srcRect l="6486" r="6486"/>
          <a:stretch>
            <a:fillRect/>
          </a:stretch>
        </p:blipFill>
        <p:spPr>
          <a:xfrm>
            <a:off x="7683361" y="3243325"/>
            <a:ext cx="580277" cy="4032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" name="27c538cc2ab8961a07fc0c9b39714308.jpg"/>
          <p:cNvPicPr/>
          <p:nvPr/>
        </p:nvPicPr>
        <p:blipFill>
          <a:blip r:embed="rId3"/>
          <a:srcRect l="4983" r="4983"/>
          <a:stretch>
            <a:fillRect/>
          </a:stretch>
        </p:blipFill>
        <p:spPr>
          <a:xfrm>
            <a:off x="5012244" y="3294077"/>
            <a:ext cx="623569" cy="3171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c6ce0a7cb930c916acf29f83801ffe94.gif"/>
          <p:cNvPicPr/>
          <p:nvPr/>
        </p:nvPicPr>
        <p:blipFill>
          <a:blip r:embed="rId4"/>
          <a:srcRect l="7201" r="7201"/>
          <a:stretch>
            <a:fillRect/>
          </a:stretch>
        </p:blipFill>
        <p:spPr>
          <a:xfrm>
            <a:off x="6364858" y="3240472"/>
            <a:ext cx="573854" cy="40897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" name="b55c0afc7a5d40c5d4876e1edbe0b66e.png"/>
          <p:cNvPicPr/>
          <p:nvPr/>
        </p:nvPicPr>
        <p:blipFill>
          <a:blip r:embed="rId5"/>
          <a:srcRect l="16666" r="16666"/>
          <a:stretch>
            <a:fillRect/>
          </a:stretch>
        </p:blipFill>
        <p:spPr>
          <a:xfrm>
            <a:off x="2969542" y="3222319"/>
            <a:ext cx="345796" cy="4560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8a5e7ef822f570de6a4871786752c77f.png"/>
          <p:cNvPicPr/>
          <p:nvPr/>
        </p:nvPicPr>
        <p:blipFill>
          <a:blip r:embed="rId6"/>
          <a:srcRect l="5297" r="5297"/>
          <a:stretch>
            <a:fillRect/>
          </a:stretch>
        </p:blipFill>
        <p:spPr>
          <a:xfrm>
            <a:off x="3856966" y="3222319"/>
            <a:ext cx="492731" cy="5093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" name="Shape 136"/>
          <p:cNvSpPr/>
          <p:nvPr/>
        </p:nvSpPr>
        <p:spPr>
          <a:xfrm>
            <a:off x="4539004" y="3382248"/>
            <a:ext cx="230832" cy="138499"/>
          </a:xfrm>
          <a:prstGeom prst="rect">
            <a:avLst/>
          </a:prstGeom>
          <a:ln w="12700">
            <a:noFill/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2100"/>
            </a:lvl1pPr>
          </a:lstStyle>
          <a:p>
            <a:pPr lvl="0" algn="ctr">
              <a:defRPr sz="1800"/>
            </a:pPr>
            <a:r>
              <a:rPr sz="9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网络</a:t>
            </a:r>
            <a:endParaRPr lang="en-US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Shape 137"/>
          <p:cNvSpPr/>
          <p:nvPr/>
        </p:nvSpPr>
        <p:spPr>
          <a:xfrm>
            <a:off x="5738520" y="3394030"/>
            <a:ext cx="585413" cy="138499"/>
          </a:xfrm>
          <a:prstGeom prst="rect">
            <a:avLst/>
          </a:prstGeom>
          <a:ln w="12700">
            <a:noFill/>
            <a:miter lim="400000"/>
          </a:ln>
        </p:spPr>
        <p:txBody>
          <a:bodyPr wrap="square" lIns="0" tIns="0" rIns="0" bIns="0" anchor="ctr">
            <a:spAutoFit/>
          </a:bodyPr>
          <a:lstStyle>
            <a:lvl1pPr>
              <a:defRPr sz="2100"/>
            </a:lvl1pPr>
          </a:lstStyle>
          <a:p>
            <a:pPr lvl="0" algn="ctr">
              <a:defRPr sz="1800"/>
            </a:pPr>
            <a:r>
              <a:rPr sz="9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传输</a:t>
            </a:r>
            <a:r>
              <a:rPr 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21" name="Shape 138"/>
          <p:cNvSpPr/>
          <p:nvPr/>
        </p:nvSpPr>
        <p:spPr>
          <a:xfrm>
            <a:off x="7140155" y="3398593"/>
            <a:ext cx="261290" cy="138499"/>
          </a:xfrm>
          <a:prstGeom prst="rect">
            <a:avLst/>
          </a:prstGeom>
          <a:ln w="12700">
            <a:noFill/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2100"/>
            </a:lvl1pPr>
          </a:lstStyle>
          <a:p>
            <a:pPr lvl="0" algn="ctr">
              <a:defRPr sz="1800"/>
            </a:pPr>
            <a:r>
              <a:rPr sz="9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存储</a:t>
            </a:r>
            <a:r>
              <a:rPr lang="en-US" sz="817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22" name="Shape 139"/>
          <p:cNvSpPr/>
          <p:nvPr/>
        </p:nvSpPr>
        <p:spPr>
          <a:xfrm>
            <a:off x="8394136" y="3371579"/>
            <a:ext cx="230832" cy="138499"/>
          </a:xfrm>
          <a:prstGeom prst="rect">
            <a:avLst/>
          </a:prstGeom>
          <a:ln w="12700">
            <a:noFill/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2100"/>
            </a:lvl1pPr>
          </a:lstStyle>
          <a:p>
            <a:pPr lvl="0" algn="ctr">
              <a:defRPr sz="1800"/>
            </a:pPr>
            <a:r>
              <a:rPr sz="9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</a:t>
            </a:r>
            <a:endParaRPr lang="en-US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Shape 124"/>
          <p:cNvSpPr/>
          <p:nvPr/>
        </p:nvSpPr>
        <p:spPr>
          <a:xfrm>
            <a:off x="2548222" y="3664207"/>
            <a:ext cx="6151471" cy="338472"/>
          </a:xfrm>
          <a:prstGeom prst="rect">
            <a:avLst/>
          </a:prstGeom>
          <a:noFill/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 sz="2400">
                <a:solidFill>
                  <a:srgbClr val="FFFFFF"/>
                </a:solidFill>
              </a:defRPr>
            </a:pPr>
            <a:endParaRPr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Shape 126"/>
          <p:cNvSpPr/>
          <p:nvPr/>
        </p:nvSpPr>
        <p:spPr>
          <a:xfrm>
            <a:off x="2802210" y="3772046"/>
            <a:ext cx="206788" cy="138499"/>
          </a:xfrm>
          <a:prstGeom prst="rect">
            <a:avLst/>
          </a:prstGeom>
          <a:ln w="12700">
            <a:noFill/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2100"/>
            </a:lvl1pPr>
          </a:lstStyle>
          <a:p>
            <a:pPr lvl="0" algn="ctr">
              <a:defRPr sz="1800"/>
            </a:pPr>
            <a:r>
              <a:rPr lang="en-US" altLang="zh-CN" sz="9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PLC</a:t>
            </a:r>
            <a:endParaRPr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Shape 127"/>
          <p:cNvSpPr/>
          <p:nvPr/>
        </p:nvSpPr>
        <p:spPr>
          <a:xfrm>
            <a:off x="4702058" y="3775313"/>
            <a:ext cx="240450" cy="138499"/>
          </a:xfrm>
          <a:prstGeom prst="rect">
            <a:avLst/>
          </a:prstGeom>
          <a:ln w="12700">
            <a:noFill/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2100"/>
            </a:lvl1pPr>
          </a:lstStyle>
          <a:p>
            <a:pPr lvl="0" algn="ctr">
              <a:defRPr sz="1800"/>
            </a:pPr>
            <a:r>
              <a:rPr lang="en-US" altLang="zh-CN" sz="9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DTU</a:t>
            </a:r>
            <a:endParaRPr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Shape 128"/>
          <p:cNvSpPr/>
          <p:nvPr/>
        </p:nvSpPr>
        <p:spPr>
          <a:xfrm>
            <a:off x="3703564" y="3769708"/>
            <a:ext cx="227626" cy="138499"/>
          </a:xfrm>
          <a:prstGeom prst="rect">
            <a:avLst/>
          </a:prstGeom>
          <a:ln w="12700">
            <a:noFill/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2100"/>
            </a:lvl1pPr>
          </a:lstStyle>
          <a:p>
            <a:pPr lvl="0" algn="ctr">
              <a:defRPr sz="1800"/>
            </a:pPr>
            <a:r>
              <a:rPr lang="en-US" altLang="zh-CN" sz="9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RTU</a:t>
            </a:r>
            <a:endParaRPr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Shape 129"/>
          <p:cNvSpPr/>
          <p:nvPr/>
        </p:nvSpPr>
        <p:spPr>
          <a:xfrm>
            <a:off x="6939915" y="3769708"/>
            <a:ext cx="232436" cy="138499"/>
          </a:xfrm>
          <a:prstGeom prst="rect">
            <a:avLst/>
          </a:prstGeom>
          <a:ln w="12700">
            <a:noFill/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2100"/>
            </a:lvl1pPr>
          </a:lstStyle>
          <a:p>
            <a:pPr lvl="0" algn="ctr">
              <a:defRPr sz="1800"/>
            </a:pPr>
            <a:r>
              <a:rPr lang="en-US" altLang="zh-CN" sz="9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DCS</a:t>
            </a:r>
            <a:endParaRPr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Shape 130"/>
          <p:cNvSpPr/>
          <p:nvPr/>
        </p:nvSpPr>
        <p:spPr>
          <a:xfrm>
            <a:off x="7870424" y="3764193"/>
            <a:ext cx="360509" cy="138499"/>
          </a:xfrm>
          <a:prstGeom prst="rect">
            <a:avLst/>
          </a:prstGeom>
          <a:ln w="12700">
            <a:noFill/>
            <a:miter lim="400000"/>
          </a:ln>
        </p:spPr>
        <p:txBody>
          <a:bodyPr wrap="square" lIns="0" tIns="0" rIns="0" bIns="0" anchor="ctr">
            <a:spAutoFit/>
          </a:bodyPr>
          <a:lstStyle>
            <a:lvl1pPr>
              <a:defRPr sz="2100"/>
            </a:lvl1pPr>
          </a:lstStyle>
          <a:p>
            <a:pPr lvl="0" algn="ctr">
              <a:defRPr sz="1800"/>
            </a:pPr>
            <a:r>
              <a:rPr lang="en-US" altLang="zh-CN" sz="9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HMI</a:t>
            </a:r>
            <a:endParaRPr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Shape 131"/>
          <p:cNvSpPr/>
          <p:nvPr/>
        </p:nvSpPr>
        <p:spPr>
          <a:xfrm>
            <a:off x="5633684" y="3770907"/>
            <a:ext cx="461666" cy="138499"/>
          </a:xfrm>
          <a:prstGeom prst="rect">
            <a:avLst/>
          </a:prstGeom>
          <a:ln w="12700">
            <a:noFill/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2100"/>
            </a:lvl1pPr>
          </a:lstStyle>
          <a:p>
            <a:pPr lvl="0" algn="ctr">
              <a:defRPr sz="1800"/>
            </a:pPr>
            <a:r>
              <a:rPr lang="zh-CN" altLang="en-US" sz="9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工业电脑</a:t>
            </a:r>
            <a:endParaRPr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Shape 214"/>
          <p:cNvSpPr/>
          <p:nvPr/>
        </p:nvSpPr>
        <p:spPr>
          <a:xfrm>
            <a:off x="4024674" y="4404227"/>
            <a:ext cx="461666" cy="138499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2100">
                <a:solidFill>
                  <a:srgbClr val="EBEBEB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管网设施</a:t>
            </a:r>
            <a:endParaRPr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Shape 213"/>
          <p:cNvSpPr/>
          <p:nvPr/>
        </p:nvSpPr>
        <p:spPr>
          <a:xfrm>
            <a:off x="2681001" y="4404227"/>
            <a:ext cx="577081" cy="138499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智能化设备</a:t>
            </a:r>
            <a:endParaRPr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Shape 216"/>
          <p:cNvSpPr/>
          <p:nvPr/>
        </p:nvSpPr>
        <p:spPr>
          <a:xfrm flipH="1">
            <a:off x="5266425" y="4404227"/>
            <a:ext cx="493496" cy="138499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wrap="square" lIns="0" tIns="0" rIns="0" bIns="0" anchor="ctr">
            <a:spAutoFit/>
          </a:bodyPr>
          <a:lstStyle>
            <a:lvl1pPr>
              <a:defRPr sz="2100">
                <a:solidFill>
                  <a:srgbClr val="EBEBEB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泵</a:t>
            </a: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站</a:t>
            </a:r>
            <a:endParaRPr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Shape 213"/>
          <p:cNvSpPr/>
          <p:nvPr/>
        </p:nvSpPr>
        <p:spPr>
          <a:xfrm>
            <a:off x="6536434" y="4404227"/>
            <a:ext cx="346249" cy="138499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供水厂</a:t>
            </a:r>
            <a:endParaRPr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Shape 213"/>
          <p:cNvSpPr/>
          <p:nvPr/>
        </p:nvSpPr>
        <p:spPr>
          <a:xfrm>
            <a:off x="7714705" y="4404615"/>
            <a:ext cx="346249" cy="138499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污水厂</a:t>
            </a:r>
            <a:endParaRPr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553754" y="3666359"/>
            <a:ext cx="6208991" cy="6264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Shape 142"/>
          <p:cNvSpPr/>
          <p:nvPr/>
        </p:nvSpPr>
        <p:spPr>
          <a:xfrm>
            <a:off x="3266626" y="2954541"/>
            <a:ext cx="461666" cy="138499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9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</a:p>
        </p:txBody>
      </p:sp>
      <p:sp>
        <p:nvSpPr>
          <p:cNvPr id="37" name="Shape 143"/>
          <p:cNvSpPr/>
          <p:nvPr/>
        </p:nvSpPr>
        <p:spPr>
          <a:xfrm>
            <a:off x="4052121" y="2959989"/>
            <a:ext cx="461666" cy="138499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9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数据上报</a:t>
            </a:r>
          </a:p>
        </p:txBody>
      </p:sp>
      <p:sp>
        <p:nvSpPr>
          <p:cNvPr id="38" name="Shape 144"/>
          <p:cNvSpPr/>
          <p:nvPr/>
        </p:nvSpPr>
        <p:spPr>
          <a:xfrm>
            <a:off x="6485195" y="2959989"/>
            <a:ext cx="461666" cy="138499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9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数据整合</a:t>
            </a:r>
          </a:p>
        </p:txBody>
      </p:sp>
      <p:sp>
        <p:nvSpPr>
          <p:cNvPr id="39" name="Shape 145"/>
          <p:cNvSpPr/>
          <p:nvPr/>
        </p:nvSpPr>
        <p:spPr>
          <a:xfrm>
            <a:off x="5722776" y="2964063"/>
            <a:ext cx="461666" cy="138499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9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数据抽取</a:t>
            </a:r>
          </a:p>
        </p:txBody>
      </p:sp>
      <p:sp>
        <p:nvSpPr>
          <p:cNvPr id="40" name="Shape 146"/>
          <p:cNvSpPr/>
          <p:nvPr/>
        </p:nvSpPr>
        <p:spPr>
          <a:xfrm>
            <a:off x="8099414" y="2961437"/>
            <a:ext cx="461666" cy="138499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9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</a:p>
        </p:txBody>
      </p:sp>
      <p:sp>
        <p:nvSpPr>
          <p:cNvPr id="41" name="Shape 147"/>
          <p:cNvSpPr/>
          <p:nvPr/>
        </p:nvSpPr>
        <p:spPr>
          <a:xfrm>
            <a:off x="7288669" y="2959989"/>
            <a:ext cx="461666" cy="138499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9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业务数据</a:t>
            </a:r>
          </a:p>
        </p:txBody>
      </p:sp>
      <p:sp>
        <p:nvSpPr>
          <p:cNvPr id="42" name="Shape 148"/>
          <p:cNvSpPr/>
          <p:nvPr/>
        </p:nvSpPr>
        <p:spPr>
          <a:xfrm>
            <a:off x="4794508" y="2959989"/>
            <a:ext cx="692498" cy="138499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9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共享交换数据</a:t>
            </a:r>
          </a:p>
        </p:txBody>
      </p:sp>
      <p:sp>
        <p:nvSpPr>
          <p:cNvPr id="43" name="Shape 149"/>
          <p:cNvSpPr/>
          <p:nvPr/>
        </p:nvSpPr>
        <p:spPr>
          <a:xfrm>
            <a:off x="2659974" y="2954541"/>
            <a:ext cx="346249" cy="138499"/>
          </a:xfrm>
          <a:prstGeom prst="rect">
            <a:avLst/>
          </a:prstGeom>
          <a:noFill/>
          <a:ln w="12700">
            <a:solidFill>
              <a:schemeClr val="tx1">
                <a:lumMod val="85000"/>
                <a:lumOff val="15000"/>
              </a:schemeClr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9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元数据</a:t>
            </a:r>
          </a:p>
        </p:txBody>
      </p:sp>
      <p:sp>
        <p:nvSpPr>
          <p:cNvPr id="44" name="矩形 43"/>
          <p:cNvSpPr/>
          <p:nvPr/>
        </p:nvSpPr>
        <p:spPr>
          <a:xfrm>
            <a:off x="2556914" y="2562351"/>
            <a:ext cx="6194125" cy="631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Shape 401"/>
          <p:cNvSpPr/>
          <p:nvPr/>
        </p:nvSpPr>
        <p:spPr>
          <a:xfrm>
            <a:off x="6622315" y="2266572"/>
            <a:ext cx="1105577" cy="254327"/>
          </a:xfrm>
          <a:prstGeom prst="rect">
            <a:avLst/>
          </a:prstGeom>
          <a:noFill/>
          <a:ln w="25400">
            <a:noFill/>
            <a:miter lim="400000"/>
          </a:ln>
        </p:spPr>
        <p:txBody>
          <a:bodyPr lIns="38099" tIns="38099" rIns="38099" bIns="38099" anchor="ctr"/>
          <a:lstStyle>
            <a:lvl1pPr>
              <a:defRPr sz="2100">
                <a:solidFill>
                  <a:srgbClr val="53585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在线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水质监测</a:t>
            </a:r>
            <a:endParaRPr lang="en-US" altLang="zh-CN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Shape 393"/>
          <p:cNvSpPr/>
          <p:nvPr/>
        </p:nvSpPr>
        <p:spPr>
          <a:xfrm>
            <a:off x="5589484" y="2269300"/>
            <a:ext cx="1126544" cy="231378"/>
          </a:xfrm>
          <a:prstGeom prst="rect">
            <a:avLst/>
          </a:prstGeom>
          <a:noFill/>
          <a:ln w="25400">
            <a:noFill/>
            <a:miter lim="400000"/>
          </a:ln>
        </p:spPr>
        <p:txBody>
          <a:bodyPr lIns="38099" tIns="38099" rIns="38099" bIns="38099" anchor="ctr"/>
          <a:lstStyle>
            <a:lvl1pPr>
              <a:defRPr sz="2100">
                <a:solidFill>
                  <a:srgbClr val="53585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制水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自控</a:t>
            </a:r>
            <a:endParaRPr lang="en-US" altLang="zh-CN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Shape 392"/>
          <p:cNvSpPr/>
          <p:nvPr/>
        </p:nvSpPr>
        <p:spPr>
          <a:xfrm>
            <a:off x="4789354" y="2281937"/>
            <a:ext cx="787160" cy="224510"/>
          </a:xfrm>
          <a:prstGeom prst="rect">
            <a:avLst/>
          </a:prstGeom>
          <a:noFill/>
          <a:ln w="25400">
            <a:noFill/>
            <a:miter lim="400000"/>
          </a:ln>
        </p:spPr>
        <p:txBody>
          <a:bodyPr lIns="38099" tIns="38099" rIns="38099" bIns="38099" anchor="ctr"/>
          <a:lstStyle>
            <a:lvl1pPr>
              <a:defRPr sz="2100">
                <a:solidFill>
                  <a:srgbClr val="53585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9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巡线管理</a:t>
            </a:r>
            <a:endParaRPr lang="en-US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Shape 400"/>
          <p:cNvSpPr/>
          <p:nvPr/>
        </p:nvSpPr>
        <p:spPr>
          <a:xfrm>
            <a:off x="3629724" y="2281823"/>
            <a:ext cx="1116903" cy="195888"/>
          </a:xfrm>
          <a:prstGeom prst="rect">
            <a:avLst/>
          </a:prstGeom>
          <a:noFill/>
          <a:ln w="25400">
            <a:noFill/>
            <a:miter lim="400000"/>
          </a:ln>
        </p:spPr>
        <p:txBody>
          <a:bodyPr lIns="38099" tIns="38099" rIns="38099" bIns="38099" anchor="ctr"/>
          <a:lstStyle>
            <a:lvl1pPr>
              <a:defRPr sz="2100">
                <a:solidFill>
                  <a:srgbClr val="53585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9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分区漏损控制</a:t>
            </a:r>
            <a:endParaRPr lang="en-US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Shape 398"/>
          <p:cNvSpPr/>
          <p:nvPr/>
        </p:nvSpPr>
        <p:spPr>
          <a:xfrm>
            <a:off x="2404321" y="2267267"/>
            <a:ext cx="1416026" cy="242852"/>
          </a:xfrm>
          <a:prstGeom prst="rect">
            <a:avLst/>
          </a:prstGeom>
          <a:noFill/>
          <a:ln w="25400">
            <a:noFill/>
            <a:miter lim="400000"/>
          </a:ln>
        </p:spPr>
        <p:txBody>
          <a:bodyPr lIns="38099" tIns="38099" rIns="38099" bIns="38099" anchor="ctr"/>
          <a:lstStyle>
            <a:lvl1pPr>
              <a:defRPr sz="2100">
                <a:solidFill>
                  <a:srgbClr val="53585F"/>
                </a:solidFill>
              </a:defRPr>
            </a:lvl1pPr>
          </a:lstStyle>
          <a:p>
            <a:pPr algn="ctr">
              <a:defRPr sz="1800">
                <a:solidFill>
                  <a:srgbClr val="000000"/>
                </a:solidFill>
              </a:defRPr>
            </a:pPr>
            <a:r>
              <a:rPr sz="9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管网检测</a:t>
            </a:r>
            <a:endParaRPr lang="en-US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Shape 391"/>
          <p:cNvSpPr/>
          <p:nvPr/>
        </p:nvSpPr>
        <p:spPr>
          <a:xfrm>
            <a:off x="7726900" y="2237100"/>
            <a:ext cx="1180548" cy="299177"/>
          </a:xfrm>
          <a:prstGeom prst="rect">
            <a:avLst/>
          </a:prstGeom>
          <a:noFill/>
          <a:ln w="25400">
            <a:noFill/>
            <a:miter lim="400000"/>
          </a:ln>
        </p:spPr>
        <p:txBody>
          <a:bodyPr lIns="38099" tIns="38099" rIns="38099" bIns="38099" anchor="ctr"/>
          <a:lstStyle>
            <a:lvl1pPr>
              <a:defRPr sz="2100">
                <a:solidFill>
                  <a:srgbClr val="53585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生产调度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Shape 394"/>
          <p:cNvSpPr/>
          <p:nvPr/>
        </p:nvSpPr>
        <p:spPr>
          <a:xfrm>
            <a:off x="3496051" y="1943135"/>
            <a:ext cx="1770374" cy="297649"/>
          </a:xfrm>
          <a:prstGeom prst="rect">
            <a:avLst/>
          </a:prstGeom>
          <a:noFill/>
          <a:ln w="25400">
            <a:noFill/>
            <a:miter lim="400000"/>
          </a:ln>
        </p:spPr>
        <p:txBody>
          <a:bodyPr lIns="38099" tIns="38099" rIns="38099" bIns="38099" anchor="ctr"/>
          <a:lstStyle>
            <a:lvl1pPr>
              <a:defRPr sz="2100">
                <a:solidFill>
                  <a:srgbClr val="53585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管网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运行系统</a:t>
            </a:r>
            <a:endParaRPr lang="en-US" altLang="zh-CN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Shape 396"/>
          <p:cNvSpPr/>
          <p:nvPr/>
        </p:nvSpPr>
        <p:spPr>
          <a:xfrm>
            <a:off x="7962837" y="1927974"/>
            <a:ext cx="708675" cy="297649"/>
          </a:xfrm>
          <a:prstGeom prst="rect">
            <a:avLst/>
          </a:prstGeom>
          <a:noFill/>
          <a:ln w="25400">
            <a:noFill/>
            <a:miter lim="400000"/>
          </a:ln>
        </p:spPr>
        <p:txBody>
          <a:bodyPr lIns="38099" tIns="38099" rIns="38099" bIns="38099" anchor="ctr"/>
          <a:lstStyle>
            <a:lvl1pPr>
              <a:defRPr sz="2100">
                <a:solidFill>
                  <a:srgbClr val="53585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zh-CN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GIS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Shape 397"/>
          <p:cNvSpPr/>
          <p:nvPr/>
        </p:nvSpPr>
        <p:spPr>
          <a:xfrm>
            <a:off x="6562171" y="1942446"/>
            <a:ext cx="1381795" cy="297649"/>
          </a:xfrm>
          <a:prstGeom prst="rect">
            <a:avLst/>
          </a:prstGeom>
          <a:noFill/>
          <a:ln w="25400">
            <a:noFill/>
            <a:miter lim="400000"/>
          </a:ln>
        </p:spPr>
        <p:txBody>
          <a:bodyPr lIns="38099" tIns="38099" rIns="38099" bIns="38099" anchor="ctr"/>
          <a:lstStyle>
            <a:lvl1pPr>
              <a:defRPr sz="2100">
                <a:solidFill>
                  <a:srgbClr val="53585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二次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供水</a:t>
            </a:r>
            <a:endParaRPr lang="en-US" altLang="zh-CN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Shape 399"/>
          <p:cNvSpPr/>
          <p:nvPr/>
        </p:nvSpPr>
        <p:spPr>
          <a:xfrm>
            <a:off x="5115621" y="1968881"/>
            <a:ext cx="1596870" cy="252435"/>
          </a:xfrm>
          <a:prstGeom prst="rect">
            <a:avLst/>
          </a:prstGeom>
          <a:noFill/>
          <a:ln w="25400">
            <a:noFill/>
            <a:miter lim="400000"/>
          </a:ln>
        </p:spPr>
        <p:txBody>
          <a:bodyPr lIns="38099" tIns="38099" rIns="38099" bIns="38099" anchor="ctr"/>
          <a:lstStyle>
            <a:lvl1pPr>
              <a:defRPr sz="2100">
                <a:solidFill>
                  <a:srgbClr val="53585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水力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模型分析</a:t>
            </a:r>
            <a:endParaRPr lang="en-US" altLang="zh-CN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Shape 402"/>
          <p:cNvSpPr/>
          <p:nvPr/>
        </p:nvSpPr>
        <p:spPr>
          <a:xfrm>
            <a:off x="2528106" y="1943369"/>
            <a:ext cx="1168458" cy="297649"/>
          </a:xfrm>
          <a:prstGeom prst="rect">
            <a:avLst/>
          </a:prstGeom>
          <a:noFill/>
          <a:ln w="25400">
            <a:noFill/>
            <a:miter lim="400000"/>
          </a:ln>
        </p:spPr>
        <p:txBody>
          <a:bodyPr lIns="38099" tIns="38099" rIns="38099" bIns="38099" anchor="ctr"/>
          <a:lstStyle>
            <a:lvl1pPr>
              <a:defRPr sz="2100">
                <a:solidFill>
                  <a:srgbClr val="53585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表务</a:t>
            </a:r>
            <a:r>
              <a:rPr lang="zh-CN" altLang="en-US" sz="9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lang="en-US" altLang="zh-CN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Shape 401"/>
          <p:cNvSpPr/>
          <p:nvPr/>
        </p:nvSpPr>
        <p:spPr>
          <a:xfrm>
            <a:off x="7157509" y="1633891"/>
            <a:ext cx="1542184" cy="188995"/>
          </a:xfrm>
          <a:prstGeom prst="rect">
            <a:avLst/>
          </a:prstGeom>
          <a:noFill/>
          <a:ln w="25400">
            <a:noFill/>
            <a:miter lim="400000"/>
          </a:ln>
        </p:spPr>
        <p:txBody>
          <a:bodyPr lIns="38099" tIns="38099" rIns="38099" bIns="38099" anchor="ctr"/>
          <a:lstStyle>
            <a:lvl1pPr>
              <a:defRPr sz="2100">
                <a:solidFill>
                  <a:srgbClr val="53585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900" dirty="0" smtClean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设备管理</a:t>
            </a:r>
            <a:endParaRPr lang="en-US" altLang="zh-CN"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Shape 393"/>
          <p:cNvSpPr/>
          <p:nvPr/>
        </p:nvSpPr>
        <p:spPr>
          <a:xfrm>
            <a:off x="5628263" y="1642410"/>
            <a:ext cx="1665439" cy="188995"/>
          </a:xfrm>
          <a:prstGeom prst="rect">
            <a:avLst/>
          </a:prstGeom>
          <a:noFill/>
          <a:ln w="25400">
            <a:noFill/>
            <a:miter lim="400000"/>
          </a:ln>
        </p:spPr>
        <p:txBody>
          <a:bodyPr lIns="38099" tIns="38099" rIns="38099" bIns="38099" anchor="ctr"/>
          <a:lstStyle>
            <a:lvl1pPr>
              <a:defRPr sz="2100">
                <a:solidFill>
                  <a:srgbClr val="53585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9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维修</a:t>
            </a:r>
            <a:r>
              <a:rPr lang="zh-CN" altLang="en-US" sz="900" dirty="0" smtClean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lang="en-US" altLang="zh-CN"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Shape 392"/>
          <p:cNvSpPr/>
          <p:nvPr/>
        </p:nvSpPr>
        <p:spPr>
          <a:xfrm>
            <a:off x="4311160" y="1633655"/>
            <a:ext cx="1645652" cy="188995"/>
          </a:xfrm>
          <a:prstGeom prst="rect">
            <a:avLst/>
          </a:prstGeom>
          <a:noFill/>
          <a:ln w="25400">
            <a:noFill/>
            <a:miter lim="400000"/>
          </a:ln>
        </p:spPr>
        <p:txBody>
          <a:bodyPr lIns="38099" tIns="38099" rIns="38099" bIns="38099" anchor="ctr"/>
          <a:lstStyle>
            <a:lvl1pPr>
              <a:defRPr sz="2100">
                <a:solidFill>
                  <a:srgbClr val="53585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9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生产</a:t>
            </a:r>
            <a:r>
              <a:rPr lang="zh-CN" altLang="en-US" sz="900" dirty="0" smtClean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lang="en-US" altLang="zh-CN"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Shape 398"/>
          <p:cNvSpPr/>
          <p:nvPr/>
        </p:nvSpPr>
        <p:spPr>
          <a:xfrm>
            <a:off x="3027950" y="1638964"/>
            <a:ext cx="1378310" cy="188995"/>
          </a:xfrm>
          <a:prstGeom prst="rect">
            <a:avLst/>
          </a:prstGeom>
          <a:noFill/>
          <a:ln w="25400">
            <a:noFill/>
            <a:miter lim="400000"/>
          </a:ln>
        </p:spPr>
        <p:txBody>
          <a:bodyPr lIns="38099" tIns="38099" rIns="38099" bIns="38099" anchor="ctr"/>
          <a:lstStyle>
            <a:lvl1pPr>
              <a:defRPr sz="2100">
                <a:solidFill>
                  <a:srgbClr val="53585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9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运营数据</a:t>
            </a:r>
            <a:r>
              <a:rPr lang="zh-CN" altLang="en-US" sz="900" dirty="0" smtClean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中心</a:t>
            </a:r>
            <a:endParaRPr lang="en-US" altLang="zh-CN"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Shape 394"/>
          <p:cNvSpPr/>
          <p:nvPr/>
        </p:nvSpPr>
        <p:spPr>
          <a:xfrm>
            <a:off x="3902153" y="1302166"/>
            <a:ext cx="1122526" cy="292371"/>
          </a:xfrm>
          <a:prstGeom prst="rect">
            <a:avLst/>
          </a:prstGeom>
          <a:noFill/>
          <a:ln w="25400">
            <a:noFill/>
            <a:miter lim="400000"/>
          </a:ln>
        </p:spPr>
        <p:txBody>
          <a:bodyPr lIns="38099" tIns="38099" rIns="38099" bIns="38099" anchor="ctr"/>
          <a:lstStyle>
            <a:lvl1pPr>
              <a:defRPr sz="2100">
                <a:solidFill>
                  <a:srgbClr val="53585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en-US" sz="900" dirty="0" err="1" smtClean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营收管理</a:t>
            </a:r>
            <a:endParaRPr lang="en-US" altLang="en-US"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Shape 396"/>
          <p:cNvSpPr/>
          <p:nvPr/>
        </p:nvSpPr>
        <p:spPr>
          <a:xfrm>
            <a:off x="7503194" y="1298326"/>
            <a:ext cx="858338" cy="296993"/>
          </a:xfrm>
          <a:prstGeom prst="rect">
            <a:avLst/>
          </a:prstGeom>
          <a:noFill/>
          <a:ln w="25400">
            <a:noFill/>
            <a:miter lim="400000"/>
          </a:ln>
        </p:spPr>
        <p:txBody>
          <a:bodyPr lIns="38099" tIns="38099" rIns="38099" bIns="38099" anchor="ctr"/>
          <a:lstStyle>
            <a:lvl1pPr>
              <a:defRPr sz="2100">
                <a:solidFill>
                  <a:srgbClr val="53585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9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车辆</a:t>
            </a:r>
            <a:r>
              <a:rPr lang="zh-CN" altLang="en-US" sz="900" dirty="0" smtClean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Shape 397"/>
          <p:cNvSpPr/>
          <p:nvPr/>
        </p:nvSpPr>
        <p:spPr>
          <a:xfrm>
            <a:off x="6400999" y="1305251"/>
            <a:ext cx="1015632" cy="296993"/>
          </a:xfrm>
          <a:prstGeom prst="rect">
            <a:avLst/>
          </a:prstGeom>
          <a:noFill/>
          <a:ln w="25400">
            <a:noFill/>
            <a:miter lim="400000"/>
          </a:ln>
        </p:spPr>
        <p:txBody>
          <a:bodyPr lIns="38099" tIns="38099" rIns="38099" bIns="38099" anchor="ctr"/>
          <a:lstStyle>
            <a:lvl1pPr>
              <a:defRPr sz="2100">
                <a:solidFill>
                  <a:srgbClr val="53585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9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客户</a:t>
            </a:r>
            <a:r>
              <a:rPr lang="zh-CN" altLang="en-US" sz="900" dirty="0" smtClean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  <a:endParaRPr lang="en-US" altLang="zh-CN"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Shape 399"/>
          <p:cNvSpPr/>
          <p:nvPr/>
        </p:nvSpPr>
        <p:spPr>
          <a:xfrm>
            <a:off x="5048267" y="1305976"/>
            <a:ext cx="1210126" cy="296993"/>
          </a:xfrm>
          <a:prstGeom prst="rect">
            <a:avLst/>
          </a:prstGeom>
          <a:noFill/>
          <a:ln w="25400">
            <a:noFill/>
            <a:miter lim="400000"/>
          </a:ln>
        </p:spPr>
        <p:txBody>
          <a:bodyPr lIns="38099" tIns="38099" rIns="38099" bIns="38099" anchor="ctr"/>
          <a:lstStyle>
            <a:lvl1pPr>
              <a:defRPr sz="2100">
                <a:solidFill>
                  <a:srgbClr val="53585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sz="900" dirty="0" err="1" smtClean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报修服务</a:t>
            </a:r>
            <a:endParaRPr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Shape 402"/>
          <p:cNvSpPr/>
          <p:nvPr/>
        </p:nvSpPr>
        <p:spPr>
          <a:xfrm>
            <a:off x="2504041" y="1298706"/>
            <a:ext cx="1216587" cy="292555"/>
          </a:xfrm>
          <a:prstGeom prst="rect">
            <a:avLst/>
          </a:prstGeom>
          <a:noFill/>
          <a:ln w="25400">
            <a:noFill/>
            <a:miter lim="400000"/>
          </a:ln>
        </p:spPr>
        <p:txBody>
          <a:bodyPr lIns="38099" tIns="38099" rIns="38099" bIns="38099" anchor="ctr"/>
          <a:lstStyle>
            <a:lvl1pPr>
              <a:defRPr sz="2100">
                <a:solidFill>
                  <a:srgbClr val="53585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en-US" altLang="en-US" sz="900" dirty="0" err="1" smtClean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报装系统</a:t>
            </a:r>
            <a:endParaRPr lang="en-US" altLang="en-US"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554646" y="1283655"/>
            <a:ext cx="6194508" cy="63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554646" y="790624"/>
            <a:ext cx="6194508" cy="48936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Shape 193"/>
          <p:cNvSpPr/>
          <p:nvPr/>
        </p:nvSpPr>
        <p:spPr>
          <a:xfrm>
            <a:off x="2854318" y="869960"/>
            <a:ext cx="461666" cy="138499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9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财务管理</a:t>
            </a:r>
            <a:endParaRPr lang="en-US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Shape 194"/>
          <p:cNvSpPr/>
          <p:nvPr/>
        </p:nvSpPr>
        <p:spPr>
          <a:xfrm>
            <a:off x="3980147" y="865908"/>
            <a:ext cx="461666" cy="138499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9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资金管理</a:t>
            </a:r>
            <a:endParaRPr lang="en-US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Shape 195"/>
          <p:cNvSpPr/>
          <p:nvPr/>
        </p:nvSpPr>
        <p:spPr>
          <a:xfrm>
            <a:off x="5172018" y="865947"/>
            <a:ext cx="461666" cy="138499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9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预算管理</a:t>
            </a:r>
            <a:endParaRPr lang="en-US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Shape 196"/>
          <p:cNvSpPr/>
          <p:nvPr/>
        </p:nvSpPr>
        <p:spPr>
          <a:xfrm>
            <a:off x="6469592" y="865947"/>
            <a:ext cx="461666" cy="138499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9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资产管理</a:t>
            </a:r>
            <a:endParaRPr lang="en-US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Shape 197"/>
          <p:cNvSpPr/>
          <p:nvPr/>
        </p:nvSpPr>
        <p:spPr>
          <a:xfrm>
            <a:off x="7663216" y="865947"/>
            <a:ext cx="461666" cy="138499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9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项目管理</a:t>
            </a:r>
            <a:endParaRPr lang="en-US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Shape 198"/>
          <p:cNvSpPr/>
          <p:nvPr/>
        </p:nvSpPr>
        <p:spPr>
          <a:xfrm>
            <a:off x="2811815" y="1081637"/>
            <a:ext cx="577081" cy="138499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9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供应链管理</a:t>
            </a:r>
            <a:endParaRPr lang="en-US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Shape 199"/>
          <p:cNvSpPr/>
          <p:nvPr/>
        </p:nvSpPr>
        <p:spPr>
          <a:xfrm>
            <a:off x="3973398" y="1072977"/>
            <a:ext cx="461666" cy="138499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9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办公协同</a:t>
            </a:r>
            <a:endParaRPr lang="en-US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Shape 200"/>
          <p:cNvSpPr/>
          <p:nvPr/>
        </p:nvSpPr>
        <p:spPr>
          <a:xfrm>
            <a:off x="5172018" y="1061692"/>
            <a:ext cx="461666" cy="138499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9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人事</a:t>
            </a:r>
            <a:r>
              <a:rPr sz="9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endParaRPr lang="en-US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Shape 201"/>
          <p:cNvSpPr/>
          <p:nvPr/>
        </p:nvSpPr>
        <p:spPr>
          <a:xfrm>
            <a:off x="6480611" y="1081800"/>
            <a:ext cx="461666" cy="138499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9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知识管理</a:t>
            </a:r>
            <a:endParaRPr lang="en-US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Shape 202"/>
          <p:cNvSpPr/>
          <p:nvPr/>
        </p:nvSpPr>
        <p:spPr>
          <a:xfrm>
            <a:off x="7646051" y="1077068"/>
            <a:ext cx="461666" cy="138499"/>
          </a:xfrm>
          <a:prstGeom prst="rect">
            <a:avLst/>
          </a:prstGeom>
          <a:noFill/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  <p:txBody>
          <a:bodyPr wrap="none" lIns="0" tIns="0" rIns="0" bIns="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sz="9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会议管理</a:t>
            </a:r>
            <a:endParaRPr lang="en-US" sz="9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293774" y="4322826"/>
            <a:ext cx="1962503" cy="309795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93307" y="457869"/>
            <a:ext cx="1962503" cy="3856002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352207" y="3450913"/>
            <a:ext cx="1870690" cy="839986"/>
          </a:xfrm>
          <a:prstGeom prst="rect">
            <a:avLst/>
          </a:prstGeom>
          <a:noFill/>
          <a:ln>
            <a:solidFill>
              <a:srgbClr val="A5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56675" y="2545744"/>
            <a:ext cx="1870690" cy="8371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50225" y="480401"/>
            <a:ext cx="1870690" cy="28727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134"/>
          <p:cNvSpPr txBox="1"/>
          <p:nvPr/>
        </p:nvSpPr>
        <p:spPr>
          <a:xfrm>
            <a:off x="637062" y="501627"/>
            <a:ext cx="1353302" cy="223136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kumimoji="1" lang="zh-CN" altLang="en-US" sz="1000" dirty="0" smtClean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决策</a:t>
            </a:r>
            <a:endParaRPr kumimoji="1" lang="en-US" altLang="zh-CN" sz="10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文本框 135"/>
          <p:cNvSpPr txBox="1"/>
          <p:nvPr/>
        </p:nvSpPr>
        <p:spPr>
          <a:xfrm>
            <a:off x="680891" y="1575454"/>
            <a:ext cx="1328033" cy="223136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kumimoji="1" lang="zh-CN" altLang="en-US" sz="10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业务</a:t>
            </a:r>
            <a:r>
              <a:rPr kumimoji="1" lang="zh-CN" altLang="en-US" sz="1000" dirty="0" smtClean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endParaRPr kumimoji="1" lang="en-US" altLang="zh-CN" sz="10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文本框 136"/>
          <p:cNvSpPr txBox="1"/>
          <p:nvPr/>
        </p:nvSpPr>
        <p:spPr>
          <a:xfrm>
            <a:off x="769355" y="2848577"/>
            <a:ext cx="1032896" cy="223136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kumimoji="1" lang="zh-CN" altLang="en-US" sz="1000" dirty="0" smtClean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信息</a:t>
            </a:r>
            <a:endParaRPr kumimoji="1" lang="en-US" altLang="zh-CN" sz="10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文本框 137"/>
          <p:cNvSpPr txBox="1"/>
          <p:nvPr/>
        </p:nvSpPr>
        <p:spPr>
          <a:xfrm>
            <a:off x="279362" y="4366882"/>
            <a:ext cx="1996440" cy="223136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kumimoji="1" lang="zh-CN" altLang="en-US" sz="10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物理系</a:t>
            </a:r>
            <a:r>
              <a:rPr kumimoji="1" lang="zh-CN" altLang="en-US" sz="1000" dirty="0" smtClean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统</a:t>
            </a:r>
            <a:endParaRPr kumimoji="1" lang="en-US" altLang="zh-CN" sz="10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下弧形箭头 138"/>
          <p:cNvSpPr/>
          <p:nvPr/>
        </p:nvSpPr>
        <p:spPr>
          <a:xfrm>
            <a:off x="897270" y="3508547"/>
            <a:ext cx="872224" cy="309806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下弧形箭头 139"/>
          <p:cNvSpPr/>
          <p:nvPr/>
        </p:nvSpPr>
        <p:spPr>
          <a:xfrm rot="10800000">
            <a:off x="865479" y="3867687"/>
            <a:ext cx="872224" cy="309806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50691" y="859469"/>
            <a:ext cx="1870690" cy="1618242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左箭头 88"/>
          <p:cNvSpPr/>
          <p:nvPr/>
        </p:nvSpPr>
        <p:spPr>
          <a:xfrm>
            <a:off x="2253948" y="4042440"/>
            <a:ext cx="241009" cy="172115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左箭头 89"/>
          <p:cNvSpPr/>
          <p:nvPr/>
        </p:nvSpPr>
        <p:spPr>
          <a:xfrm>
            <a:off x="2263032" y="4387807"/>
            <a:ext cx="241009" cy="172115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左箭头 90"/>
          <p:cNvSpPr/>
          <p:nvPr/>
        </p:nvSpPr>
        <p:spPr>
          <a:xfrm>
            <a:off x="2249254" y="3787925"/>
            <a:ext cx="241009" cy="172115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左箭头 91"/>
          <p:cNvSpPr/>
          <p:nvPr/>
        </p:nvSpPr>
        <p:spPr>
          <a:xfrm>
            <a:off x="2255810" y="3183206"/>
            <a:ext cx="241009" cy="172115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左箭头 92"/>
          <p:cNvSpPr/>
          <p:nvPr/>
        </p:nvSpPr>
        <p:spPr>
          <a:xfrm>
            <a:off x="2253948" y="2703836"/>
            <a:ext cx="241009" cy="172115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左箭头 93"/>
          <p:cNvSpPr/>
          <p:nvPr/>
        </p:nvSpPr>
        <p:spPr>
          <a:xfrm>
            <a:off x="2255325" y="2945955"/>
            <a:ext cx="241009" cy="172115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左箭头 94"/>
          <p:cNvSpPr/>
          <p:nvPr/>
        </p:nvSpPr>
        <p:spPr>
          <a:xfrm>
            <a:off x="2212425" y="2102490"/>
            <a:ext cx="300252" cy="331045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左箭头 95"/>
          <p:cNvSpPr/>
          <p:nvPr/>
        </p:nvSpPr>
        <p:spPr>
          <a:xfrm>
            <a:off x="2208023" y="1482601"/>
            <a:ext cx="300252" cy="331045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左箭头 96"/>
          <p:cNvSpPr/>
          <p:nvPr/>
        </p:nvSpPr>
        <p:spPr>
          <a:xfrm>
            <a:off x="2207558" y="873456"/>
            <a:ext cx="300252" cy="331045"/>
          </a:xfrm>
          <a:prstGeom prst="leftArrow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上箭头 97"/>
          <p:cNvSpPr/>
          <p:nvPr/>
        </p:nvSpPr>
        <p:spPr>
          <a:xfrm>
            <a:off x="408074" y="652931"/>
            <a:ext cx="218499" cy="2005089"/>
          </a:xfrm>
          <a:prstGeom prst="upArrow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下箭头 98"/>
          <p:cNvSpPr/>
          <p:nvPr/>
        </p:nvSpPr>
        <p:spPr>
          <a:xfrm>
            <a:off x="1831619" y="2374900"/>
            <a:ext cx="263984" cy="1503700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上箭头 99"/>
          <p:cNvSpPr/>
          <p:nvPr/>
        </p:nvSpPr>
        <p:spPr>
          <a:xfrm>
            <a:off x="648615" y="2281823"/>
            <a:ext cx="253397" cy="376197"/>
          </a:xfrm>
          <a:prstGeom prst="upArrow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上箭头 100"/>
          <p:cNvSpPr/>
          <p:nvPr/>
        </p:nvSpPr>
        <p:spPr>
          <a:xfrm>
            <a:off x="671104" y="652080"/>
            <a:ext cx="253397" cy="539738"/>
          </a:xfrm>
          <a:prstGeom prst="upArrow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上箭头 101"/>
          <p:cNvSpPr/>
          <p:nvPr/>
        </p:nvSpPr>
        <p:spPr>
          <a:xfrm>
            <a:off x="521916" y="3141695"/>
            <a:ext cx="253397" cy="539738"/>
          </a:xfrm>
          <a:prstGeom prst="upArrow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下箭头 102"/>
          <p:cNvSpPr/>
          <p:nvPr/>
        </p:nvSpPr>
        <p:spPr>
          <a:xfrm>
            <a:off x="1808667" y="618121"/>
            <a:ext cx="286472" cy="608528"/>
          </a:xfrm>
          <a:prstGeom prst="downArrow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33"/>
          <p:cNvSpPr txBox="1"/>
          <p:nvPr/>
        </p:nvSpPr>
        <p:spPr>
          <a:xfrm>
            <a:off x="729608" y="3456236"/>
            <a:ext cx="1180155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kumimoji="1" lang="zh-CN" altLang="en-US" sz="900" dirty="0" smtClean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控制</a:t>
            </a:r>
            <a:endParaRPr kumimoji="1" lang="en-US" altLang="zh-CN"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文本框 131"/>
          <p:cNvSpPr txBox="1"/>
          <p:nvPr/>
        </p:nvSpPr>
        <p:spPr>
          <a:xfrm>
            <a:off x="500355" y="3878600"/>
            <a:ext cx="677120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kumimoji="1" lang="zh-CN" altLang="en-US" sz="900" dirty="0" smtClean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传感</a:t>
            </a:r>
            <a:endParaRPr kumimoji="1" lang="en-US" altLang="zh-CN"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文本框 132"/>
          <p:cNvSpPr txBox="1"/>
          <p:nvPr/>
        </p:nvSpPr>
        <p:spPr>
          <a:xfrm>
            <a:off x="1295972" y="3877827"/>
            <a:ext cx="851790" cy="2077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/>
            <a:r>
              <a:rPr kumimoji="1" lang="zh-CN" altLang="en-US" sz="900" dirty="0" smtClean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执行</a:t>
            </a:r>
            <a:endParaRPr kumimoji="1" lang="en-US" altLang="zh-CN"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文本框 11"/>
          <p:cNvSpPr txBox="1"/>
          <p:nvPr/>
        </p:nvSpPr>
        <p:spPr>
          <a:xfrm>
            <a:off x="2895852" y="509096"/>
            <a:ext cx="600158" cy="207747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ctr"/>
            <a:r>
              <a:rPr kumimoji="1" lang="zh-CN" altLang="en-US" sz="9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分析</a:t>
            </a:r>
            <a:r>
              <a:rPr kumimoji="1" lang="zh-CN" altLang="en-US" sz="900" dirty="0" smtClean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中心</a:t>
            </a:r>
            <a:endParaRPr lang="en-US" altLang="zh-CN"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文本框 162"/>
          <p:cNvSpPr txBox="1"/>
          <p:nvPr/>
        </p:nvSpPr>
        <p:spPr>
          <a:xfrm>
            <a:off x="4278777" y="509096"/>
            <a:ext cx="600158" cy="207747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ctr"/>
            <a:r>
              <a:rPr kumimoji="1" lang="zh-CN" altLang="en-US" sz="9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决策</a:t>
            </a:r>
            <a:r>
              <a:rPr kumimoji="1" lang="zh-CN" altLang="en-US" sz="900" dirty="0" smtClean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中心</a:t>
            </a:r>
            <a:endParaRPr lang="en-US" altLang="zh-CN"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文本框 163"/>
          <p:cNvSpPr txBox="1"/>
          <p:nvPr/>
        </p:nvSpPr>
        <p:spPr>
          <a:xfrm>
            <a:off x="5871972" y="513888"/>
            <a:ext cx="600158" cy="207747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ctr"/>
            <a:r>
              <a:rPr kumimoji="1" lang="zh-CN" altLang="en-US" sz="9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运营</a:t>
            </a:r>
            <a:r>
              <a:rPr kumimoji="1" lang="zh-CN" altLang="en-US" sz="900" dirty="0" smtClean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中心</a:t>
            </a:r>
            <a:endParaRPr kumimoji="1" lang="zh-CN" altLang="en-US"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文本框 164"/>
          <p:cNvSpPr txBox="1"/>
          <p:nvPr/>
        </p:nvSpPr>
        <p:spPr>
          <a:xfrm>
            <a:off x="7550002" y="509508"/>
            <a:ext cx="600158" cy="207747"/>
          </a:xfrm>
          <a:prstGeom prst="rect">
            <a:avLst/>
          </a:prstGeom>
          <a:noFill/>
        </p:spPr>
        <p:txBody>
          <a:bodyPr wrap="none" lIns="68577" tIns="34289" rIns="68577" bIns="34289" rtlCol="0">
            <a:spAutoFit/>
          </a:bodyPr>
          <a:lstStyle/>
          <a:p>
            <a:pPr algn="ctr"/>
            <a:r>
              <a:rPr kumimoji="1" lang="zh-CN" altLang="en-US" sz="9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内控</a:t>
            </a:r>
            <a:r>
              <a:rPr kumimoji="1" lang="zh-CN" altLang="en-US" sz="900" dirty="0" smtClean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中心</a:t>
            </a:r>
            <a:endParaRPr lang="en-US" altLang="zh-CN"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" name="Shape 159"/>
          <p:cNvSpPr>
            <a:spLocks noChangeArrowheads="1"/>
          </p:cNvSpPr>
          <p:nvPr/>
        </p:nvSpPr>
        <p:spPr bwMode="auto">
          <a:xfrm>
            <a:off x="6506412" y="2689442"/>
            <a:ext cx="461666" cy="138499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zh-CN" altLang="zh-CN" sz="9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规则引擎</a:t>
            </a:r>
          </a:p>
        </p:txBody>
      </p:sp>
      <p:sp>
        <p:nvSpPr>
          <p:cNvPr id="130" name="Shape 160"/>
          <p:cNvSpPr>
            <a:spLocks noChangeArrowheads="1"/>
          </p:cNvSpPr>
          <p:nvPr/>
        </p:nvSpPr>
        <p:spPr bwMode="auto">
          <a:xfrm>
            <a:off x="2890412" y="2689014"/>
            <a:ext cx="229230" cy="138499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zh-CN" altLang="zh-CN" sz="9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SSO</a:t>
            </a:r>
          </a:p>
        </p:txBody>
      </p:sp>
      <p:sp>
        <p:nvSpPr>
          <p:cNvPr id="131" name="Shape 161"/>
          <p:cNvSpPr>
            <a:spLocks noChangeArrowheads="1"/>
          </p:cNvSpPr>
          <p:nvPr/>
        </p:nvSpPr>
        <p:spPr bwMode="auto">
          <a:xfrm>
            <a:off x="3572117" y="2694962"/>
            <a:ext cx="391134" cy="138499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altLang="zh-CN" sz="900" dirty="0" err="1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9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2" name="Shape 159"/>
          <p:cNvSpPr>
            <a:spLocks noChangeArrowheads="1"/>
          </p:cNvSpPr>
          <p:nvPr/>
        </p:nvSpPr>
        <p:spPr bwMode="auto">
          <a:xfrm>
            <a:off x="5484642" y="2689014"/>
            <a:ext cx="662041" cy="138499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altLang="zh-CN" sz="817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sz="9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Restful API </a:t>
            </a:r>
            <a:endParaRPr lang="zh-CN" altLang="zh-CN" sz="817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" name="Shape 159"/>
          <p:cNvSpPr>
            <a:spLocks noChangeArrowheads="1"/>
          </p:cNvSpPr>
          <p:nvPr/>
        </p:nvSpPr>
        <p:spPr bwMode="auto">
          <a:xfrm>
            <a:off x="4210979" y="2689442"/>
            <a:ext cx="1114901" cy="138499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altLang="zh-CN" sz="817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sz="9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批量数据分析 </a:t>
            </a:r>
          </a:p>
        </p:txBody>
      </p:sp>
      <p:sp>
        <p:nvSpPr>
          <p:cNvPr id="134" name="Shape 159"/>
          <p:cNvSpPr>
            <a:spLocks noChangeArrowheads="1"/>
          </p:cNvSpPr>
          <p:nvPr/>
        </p:nvSpPr>
        <p:spPr bwMode="auto">
          <a:xfrm>
            <a:off x="7489378" y="2682060"/>
            <a:ext cx="461666" cy="138499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zh-CN" altLang="zh-CN" sz="9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接口管理</a:t>
            </a:r>
          </a:p>
        </p:txBody>
      </p:sp>
      <p:cxnSp>
        <p:nvCxnSpPr>
          <p:cNvPr id="136" name="直接连接符 135"/>
          <p:cNvCxnSpPr/>
          <p:nvPr/>
        </p:nvCxnSpPr>
        <p:spPr>
          <a:xfrm>
            <a:off x="2525847" y="4054632"/>
            <a:ext cx="61962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矩形 136"/>
          <p:cNvSpPr/>
          <p:nvPr/>
        </p:nvSpPr>
        <p:spPr>
          <a:xfrm>
            <a:off x="2554646" y="477410"/>
            <a:ext cx="6194508" cy="308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7" tIns="34289" rIns="68577" bIns="34289" rtlCol="0" anchor="ctr"/>
          <a:lstStyle/>
          <a:p>
            <a:pPr algn="ctr"/>
            <a:endParaRPr kumimoji="1" lang="zh-CN" altLang="en-US" sz="817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246620" y="33295"/>
            <a:ext cx="4433730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905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基于工业互联理念的整体业务架构</a:t>
            </a:r>
          </a:p>
        </p:txBody>
      </p:sp>
      <p:pic>
        <p:nvPicPr>
          <p:cNvPr id="139" name="图片 1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568" y="-39515"/>
            <a:ext cx="966101" cy="66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7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标题 2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视觉呈现</a:t>
            </a:r>
            <a:r>
              <a:rPr lang="en-US" altLang="zh-CN" sz="240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-</a:t>
            </a:r>
            <a:r>
              <a:rPr lang="zh-CN" altLang="en-US" sz="240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智能供水可视化</a:t>
            </a:r>
            <a:endParaRPr lang="zh-CN" altLang="en-US" sz="2400" dirty="0">
              <a:solidFill>
                <a:srgbClr val="1D1D1B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604"/>
            <a:ext cx="9144000" cy="39953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12" y="-40299"/>
            <a:ext cx="1243027" cy="85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6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512255" y="4707026"/>
            <a:ext cx="324677" cy="273844"/>
          </a:xfrm>
        </p:spPr>
        <p:txBody>
          <a:bodyPr/>
          <a:lstStyle/>
          <a:p>
            <a:fld id="{C3837181-38C6-AD4F-B8BA-B444770388B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123480"/>
            <a:ext cx="7128792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kumimoji="1" lang="zh-CN" altLang="en-US" sz="24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全面融入工业互联网所带来的全新商业模式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512" y="-40299"/>
            <a:ext cx="1243027" cy="853754"/>
          </a:xfrm>
          <a:prstGeom prst="rect">
            <a:avLst/>
          </a:prstGeom>
        </p:spPr>
      </p:pic>
      <p:graphicFrame>
        <p:nvGraphicFramePr>
          <p:cNvPr id="5" name="图表 7"/>
          <p:cNvGraphicFramePr/>
          <p:nvPr>
            <p:extLst>
              <p:ext uri="{D42A27DB-BD31-4B8C-83A1-F6EECF244321}">
                <p14:modId xmlns:p14="http://schemas.microsoft.com/office/powerpoint/2010/main" val="1064959407"/>
              </p:ext>
            </p:extLst>
          </p:nvPr>
        </p:nvGraphicFramePr>
        <p:xfrm>
          <a:off x="248780" y="744974"/>
          <a:ext cx="3679214" cy="3109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000906" y="4208742"/>
            <a:ext cx="28574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工业互联产品的全生命周期管理</a:t>
            </a:r>
          </a:p>
        </p:txBody>
      </p:sp>
      <p:sp>
        <p:nvSpPr>
          <p:cNvPr id="7" name="上箭头 6"/>
          <p:cNvSpPr/>
          <p:nvPr/>
        </p:nvSpPr>
        <p:spPr>
          <a:xfrm>
            <a:off x="1895066" y="3834967"/>
            <a:ext cx="330613" cy="31488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83694" y="4204960"/>
            <a:ext cx="28574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城市供水的全价值链</a:t>
            </a:r>
          </a:p>
        </p:txBody>
      </p:sp>
      <p:sp>
        <p:nvSpPr>
          <p:cNvPr id="9" name="左右箭头 8"/>
          <p:cNvSpPr/>
          <p:nvPr/>
        </p:nvSpPr>
        <p:spPr>
          <a:xfrm>
            <a:off x="2865310" y="949652"/>
            <a:ext cx="5699134" cy="369994"/>
          </a:xfrm>
          <a:prstGeom prst="leftRightArrow">
            <a:avLst/>
          </a:prstGeom>
          <a:solidFill>
            <a:schemeClr val="accent1">
              <a:lumMod val="60000"/>
              <a:lumOff val="40000"/>
              <a:alpha val="5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上箭头 9"/>
          <p:cNvSpPr/>
          <p:nvPr/>
        </p:nvSpPr>
        <p:spPr>
          <a:xfrm>
            <a:off x="5915767" y="3834967"/>
            <a:ext cx="330613" cy="31488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01168" y="1752618"/>
            <a:ext cx="850147" cy="1157214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61747" y="1760797"/>
            <a:ext cx="590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供水安全</a:t>
            </a:r>
          </a:p>
        </p:txBody>
      </p:sp>
      <p:sp>
        <p:nvSpPr>
          <p:cNvPr id="13" name="矩形 12"/>
          <p:cNvSpPr/>
          <p:nvPr/>
        </p:nvSpPr>
        <p:spPr>
          <a:xfrm>
            <a:off x="5372623" y="1756707"/>
            <a:ext cx="850147" cy="1157214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16014" y="1725222"/>
            <a:ext cx="590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节能降耗</a:t>
            </a:r>
          </a:p>
        </p:txBody>
      </p:sp>
      <p:sp>
        <p:nvSpPr>
          <p:cNvPr id="16" name="矩形 15"/>
          <p:cNvSpPr/>
          <p:nvPr/>
        </p:nvSpPr>
        <p:spPr>
          <a:xfrm>
            <a:off x="6478761" y="1760796"/>
            <a:ext cx="850147" cy="1157214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75241" y="1731343"/>
            <a:ext cx="590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高效运营</a:t>
            </a:r>
          </a:p>
        </p:txBody>
      </p:sp>
      <p:sp>
        <p:nvSpPr>
          <p:cNvPr id="18" name="矩形 17"/>
          <p:cNvSpPr/>
          <p:nvPr/>
        </p:nvSpPr>
        <p:spPr>
          <a:xfrm>
            <a:off x="7616386" y="1764885"/>
            <a:ext cx="850147" cy="1157214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76153" y="1754326"/>
            <a:ext cx="590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优质服务</a:t>
            </a:r>
          </a:p>
        </p:txBody>
      </p:sp>
      <p:sp>
        <p:nvSpPr>
          <p:cNvPr id="20" name="左右箭头 19"/>
          <p:cNvSpPr/>
          <p:nvPr/>
        </p:nvSpPr>
        <p:spPr>
          <a:xfrm>
            <a:off x="3223634" y="3268169"/>
            <a:ext cx="5699134" cy="369994"/>
          </a:xfrm>
          <a:prstGeom prst="leftRightArrow">
            <a:avLst/>
          </a:prstGeom>
          <a:solidFill>
            <a:schemeClr val="accent1">
              <a:lumMod val="60000"/>
              <a:lumOff val="40000"/>
              <a:alpha val="5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上下箭头 20"/>
          <p:cNvSpPr/>
          <p:nvPr/>
        </p:nvSpPr>
        <p:spPr>
          <a:xfrm>
            <a:off x="4353069" y="1319644"/>
            <a:ext cx="244024" cy="385739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上下箭头 21"/>
          <p:cNvSpPr/>
          <p:nvPr/>
        </p:nvSpPr>
        <p:spPr>
          <a:xfrm>
            <a:off x="5687488" y="2945407"/>
            <a:ext cx="244024" cy="385739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上下箭头 22"/>
          <p:cNvSpPr/>
          <p:nvPr/>
        </p:nvSpPr>
        <p:spPr>
          <a:xfrm>
            <a:off x="4377004" y="2941624"/>
            <a:ext cx="244024" cy="385739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上下箭头 23"/>
          <p:cNvSpPr/>
          <p:nvPr/>
        </p:nvSpPr>
        <p:spPr>
          <a:xfrm>
            <a:off x="5656320" y="1331912"/>
            <a:ext cx="244024" cy="385739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上下箭头 24"/>
          <p:cNvSpPr/>
          <p:nvPr/>
        </p:nvSpPr>
        <p:spPr>
          <a:xfrm>
            <a:off x="6715228" y="1312384"/>
            <a:ext cx="244024" cy="385739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上下箭头 25"/>
          <p:cNvSpPr/>
          <p:nvPr/>
        </p:nvSpPr>
        <p:spPr>
          <a:xfrm>
            <a:off x="7915827" y="1316474"/>
            <a:ext cx="244024" cy="385739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上下箭头 26"/>
          <p:cNvSpPr/>
          <p:nvPr/>
        </p:nvSpPr>
        <p:spPr>
          <a:xfrm>
            <a:off x="6770011" y="2965240"/>
            <a:ext cx="244024" cy="385739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上下箭头 27"/>
          <p:cNvSpPr/>
          <p:nvPr/>
        </p:nvSpPr>
        <p:spPr>
          <a:xfrm>
            <a:off x="7939123" y="2969330"/>
            <a:ext cx="244024" cy="385739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88345" y="666252"/>
            <a:ext cx="2707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城市供水运营服务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786883" y="1988782"/>
            <a:ext cx="105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产品</a:t>
            </a:r>
            <a:endParaRPr kumimoji="1" lang="en-US" altLang="zh-CN" sz="18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r>
              <a:rPr kumimoji="1" lang="zh-CN" altLang="en-US" sz="18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服务</a:t>
            </a:r>
          </a:p>
        </p:txBody>
      </p:sp>
    </p:spTree>
    <p:extLst>
      <p:ext uri="{BB962C8B-B14F-4D97-AF65-F5344CB8AC3E}">
        <p14:creationId xmlns:p14="http://schemas.microsoft.com/office/powerpoint/2010/main" val="334896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0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2627784" y="1951881"/>
            <a:ext cx="5106022" cy="504056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816373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800" dirty="0">
                <a:solidFill>
                  <a:prstClr val="black"/>
                </a:solidFill>
                <a:latin typeface="Akkurat Pro" pitchFamily="50" charset="0"/>
                <a:ea typeface="方正兰亭粗黑_GBK" pitchFamily="2" charset="-122"/>
              </a:rPr>
              <a:t>Yang Feng </a:t>
            </a:r>
            <a:r>
              <a:rPr lang="zh-CN" altLang="en-US" sz="1800" dirty="0">
                <a:solidFill>
                  <a:prstClr val="black"/>
                </a:solidFill>
                <a:latin typeface="Akkurat Pro" pitchFamily="50" charset="0"/>
                <a:ea typeface="方正兰亭粗黑_GBK" pitchFamily="2" charset="-122"/>
              </a:rPr>
              <a:t>杨峰</a:t>
            </a:r>
            <a:endParaRPr lang="zh-CN" altLang="en-US" sz="1800" dirty="0">
              <a:solidFill>
                <a:prstClr val="black"/>
              </a:solidFill>
              <a:latin typeface="方正兰亭粗黑_GBK" pitchFamily="2" charset="-122"/>
              <a:ea typeface="方正兰亭粗黑_GBK" pitchFamily="2" charset="-122"/>
            </a:endParaRPr>
          </a:p>
        </p:txBody>
      </p:sp>
      <p:sp>
        <p:nvSpPr>
          <p:cNvPr id="7" name="副标题 2"/>
          <p:cNvSpPr txBox="1">
            <a:spLocks/>
          </p:cNvSpPr>
          <p:nvPr/>
        </p:nvSpPr>
        <p:spPr>
          <a:xfrm>
            <a:off x="2627784" y="2427734"/>
            <a:ext cx="6400800" cy="360040"/>
          </a:xfrm>
          <a:prstGeom prst="rect">
            <a:avLst/>
          </a:prstGeom>
        </p:spPr>
        <p:txBody>
          <a:bodyPr>
            <a:noAutofit/>
          </a:bodyPr>
          <a:lstStyle>
            <a:lvl1pPr marL="306140" indent="-306140" algn="l" defTabSz="8163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3304" indent="-255117" algn="l" defTabSz="81637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467" indent="-204093" algn="l" defTabSz="8163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8653" indent="-204093" algn="l" defTabSz="816373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6840" indent="-204093" algn="l" defTabSz="816373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5027" indent="-204093" algn="l" defTabSz="8163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13" indent="-204093" algn="l" defTabSz="8163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00" indent="-204093" algn="l" defTabSz="8163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587" indent="-204093" algn="l" defTabSz="81637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1200" dirty="0">
                <a:solidFill>
                  <a:prstClr val="black"/>
                </a:solidFill>
                <a:latin typeface="Akkurat Pro" pitchFamily="50" charset="0"/>
              </a:rPr>
              <a:t>Director, Deputy </a:t>
            </a:r>
            <a:r>
              <a:rPr lang="en-US" altLang="zh-CN" sz="1200" dirty="0" smtClean="0">
                <a:solidFill>
                  <a:prstClr val="black"/>
                </a:solidFill>
                <a:latin typeface="Akkurat Pro" pitchFamily="50" charset="0"/>
              </a:rPr>
              <a:t>GM, </a:t>
            </a:r>
            <a:r>
              <a:rPr lang="en-US" altLang="zh-CN" sz="1200" dirty="0" err="1" smtClean="0">
                <a:solidFill>
                  <a:prstClr val="black"/>
                </a:solidFill>
                <a:latin typeface="Akkurat Pro" pitchFamily="50" charset="0"/>
              </a:rPr>
              <a:t>Shanghai,WeiPaige</a:t>
            </a:r>
            <a:r>
              <a:rPr lang="en-US" altLang="zh-CN" sz="1200" dirty="0" smtClean="0">
                <a:solidFill>
                  <a:prstClr val="black"/>
                </a:solidFill>
                <a:latin typeface="Akkurat Pro" pitchFamily="50" charset="0"/>
              </a:rPr>
              <a:t> </a:t>
            </a:r>
            <a:r>
              <a:rPr lang="en-US" altLang="zh-CN" sz="1200" dirty="0">
                <a:solidFill>
                  <a:prstClr val="black"/>
                </a:solidFill>
                <a:latin typeface="Akkurat Pro" pitchFamily="50" charset="0"/>
              </a:rPr>
              <a:t>Smart Water Co., Ltd.</a:t>
            </a:r>
            <a:endParaRPr lang="zh-CN" altLang="en-US" sz="1200" dirty="0">
              <a:solidFill>
                <a:prstClr val="black"/>
              </a:solidFill>
              <a:latin typeface="Akkurat Pro" pitchFamily="50" charset="0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2627784" y="2746041"/>
            <a:ext cx="5202223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200" dirty="0">
                <a:solidFill>
                  <a:prstClr val="black"/>
                </a:solidFill>
                <a:latin typeface="方正兰亭粗黑简体" pitchFamily="2" charset="-122"/>
                <a:ea typeface="方正兰亭粗黑简体" pitchFamily="2" charset="-122"/>
              </a:rPr>
              <a:t>上海威派格智慧水务股份有限公司董事</a:t>
            </a:r>
            <a:r>
              <a:rPr lang="en-US" altLang="zh-CN" sz="1200" dirty="0">
                <a:solidFill>
                  <a:prstClr val="black"/>
                </a:solidFill>
                <a:latin typeface="方正兰亭粗黑简体" pitchFamily="2" charset="-122"/>
                <a:ea typeface="方正兰亭粗黑简体" pitchFamily="2" charset="-122"/>
              </a:rPr>
              <a:t>, </a:t>
            </a:r>
            <a:r>
              <a:rPr lang="zh-CN" altLang="en-US" sz="1200" dirty="0">
                <a:solidFill>
                  <a:prstClr val="black"/>
                </a:solidFill>
                <a:latin typeface="方正兰亭粗黑简体" pitchFamily="2" charset="-122"/>
                <a:ea typeface="方正兰亭粗黑简体" pitchFamily="2" charset="-122"/>
              </a:rPr>
              <a:t>副总经理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72" y="1347614"/>
            <a:ext cx="1345075" cy="195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9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504385" y="4718766"/>
            <a:ext cx="324677" cy="273844"/>
          </a:xfrm>
        </p:spPr>
        <p:txBody>
          <a:bodyPr/>
          <a:lstStyle/>
          <a:p>
            <a:fld id="{C3837181-38C6-AD4F-B8BA-B444770388B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6464" y="149139"/>
            <a:ext cx="7128792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kumimoji="1" lang="zh-CN" altLang="en-US" sz="24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以高端供水设备为基础的智能化转型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66" y="-40299"/>
            <a:ext cx="1292173" cy="8875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1" y="781160"/>
            <a:ext cx="6509922" cy="295079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784002" y="780082"/>
            <a:ext cx="2164727" cy="3731424"/>
          </a:xfrm>
          <a:prstGeom prst="rect">
            <a:avLst/>
          </a:prstGeom>
          <a:solidFill>
            <a:schemeClr val="tx1">
              <a:lumMod val="75000"/>
              <a:lumOff val="25000"/>
              <a:alpha val="5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240" y="877835"/>
            <a:ext cx="1976819" cy="179724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130763" y="859003"/>
            <a:ext cx="171603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013" dirty="0">
                <a:solidFill>
                  <a:srgbClr val="1D1D1B"/>
                </a:solidFill>
                <a:latin typeface="微软雅黑"/>
                <a:ea typeface="微软雅黑"/>
                <a:cs typeface="微软雅黑"/>
              </a:rPr>
              <a:t>物联网化智能产品</a:t>
            </a:r>
            <a:endParaRPr kumimoji="1" lang="zh-CN" altLang="en-US" sz="1013" dirty="0">
              <a:solidFill>
                <a:srgbClr val="1D1D1B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605255" y="2287928"/>
            <a:ext cx="944608" cy="409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13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6"/>
          <a:stretch>
            <a:fillRect/>
          </a:stretch>
        </p:blipFill>
        <p:spPr>
          <a:xfrm>
            <a:off x="3079860" y="1709980"/>
            <a:ext cx="1824230" cy="72084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58" y="2198364"/>
            <a:ext cx="952350" cy="8658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6"/>
          <a:stretch>
            <a:fillRect/>
          </a:stretch>
        </p:blipFill>
        <p:spPr>
          <a:xfrm>
            <a:off x="620104" y="1249610"/>
            <a:ext cx="1824230" cy="72084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6"/>
          <a:stretch>
            <a:fillRect/>
          </a:stretch>
        </p:blipFill>
        <p:spPr>
          <a:xfrm>
            <a:off x="687176" y="2198364"/>
            <a:ext cx="1824230" cy="72084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172890" y="2091122"/>
            <a:ext cx="8895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solidFill>
                  <a:srgbClr val="1D1D1B"/>
                </a:solidFill>
                <a:latin typeface="微软雅黑"/>
                <a:ea typeface="微软雅黑"/>
                <a:cs typeface="微软雅黑"/>
              </a:rPr>
              <a:t>水厂泵站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538504" y="2410099"/>
            <a:ext cx="14128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solidFill>
                  <a:srgbClr val="1D1D1B"/>
                </a:solidFill>
                <a:latin typeface="微软雅黑"/>
                <a:ea typeface="微软雅黑"/>
                <a:cs typeface="微软雅黑"/>
              </a:rPr>
              <a:t>中途加压泵站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7" t="5697" r="18331" b="-5697"/>
          <a:stretch/>
        </p:blipFill>
        <p:spPr>
          <a:xfrm>
            <a:off x="7068267" y="2524116"/>
            <a:ext cx="1738769" cy="1680017"/>
          </a:xfrm>
          <a:prstGeom prst="ellipse">
            <a:avLst/>
          </a:prstGeom>
          <a:ln w="9525" cap="rnd"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2" descr="C:\Users\ping\Desktop\水厂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66" y="3932633"/>
            <a:ext cx="1185371" cy="71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 descr="C:\Users\ping\Desktop\管网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918" y="3925384"/>
            <a:ext cx="1185372" cy="72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 descr="E:\1市场部工作内容\14年工作\新产品\样本素材图片\每个部分配备的照片\1、专业性和技术领先\产品线图片\罐式无负压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 r="14597" b="7901"/>
          <a:stretch>
            <a:fillRect/>
          </a:stretch>
        </p:blipFill>
        <p:spPr bwMode="auto">
          <a:xfrm>
            <a:off x="3691681" y="3918661"/>
            <a:ext cx="1185371" cy="730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" descr="C:\Users\ping\Desktop\龙头水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703" y="3932633"/>
            <a:ext cx="1185372" cy="73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657651" y="3673950"/>
            <a:ext cx="928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水厂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209765" y="3678405"/>
            <a:ext cx="101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市政管网 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785620" y="3671419"/>
            <a:ext cx="1152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加压设施 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462439" y="3670711"/>
            <a:ext cx="1066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微软雅黑"/>
                <a:ea typeface="微软雅黑"/>
                <a:cs typeface="微软雅黑"/>
              </a:rPr>
              <a:t>居民用水 </a:t>
            </a:r>
          </a:p>
        </p:txBody>
      </p:sp>
    </p:spTree>
    <p:extLst>
      <p:ext uri="{BB962C8B-B14F-4D97-AF65-F5344CB8AC3E}">
        <p14:creationId xmlns:p14="http://schemas.microsoft.com/office/powerpoint/2010/main" val="143464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551614" y="4721892"/>
            <a:ext cx="324677" cy="273844"/>
          </a:xfrm>
        </p:spPr>
        <p:txBody>
          <a:bodyPr/>
          <a:lstStyle/>
          <a:p>
            <a:fld id="{C3837181-38C6-AD4F-B8BA-B444770388B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9512" y="123480"/>
            <a:ext cx="7128792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kumimoji="1" lang="zh-CN" altLang="en-US" sz="24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平台化管理城市供水设备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18305" y="1464897"/>
            <a:ext cx="2463786" cy="27476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设备地理信息系统 </a:t>
            </a:r>
            <a:r>
              <a:rPr lang="en-US" altLang="zh-CN" sz="11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GIS</a:t>
            </a:r>
            <a:endParaRPr lang="zh-CN" altLang="en-US" sz="11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176290" y="1500808"/>
            <a:ext cx="1703393" cy="1847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设备信息管理 </a:t>
            </a:r>
            <a:r>
              <a:rPr lang="en-US" altLang="zh-CN" sz="11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MIS</a:t>
            </a:r>
            <a:endParaRPr lang="zh-CN" altLang="en-US" sz="11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41757" y="3169258"/>
            <a:ext cx="2928218" cy="19645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设备状态在线监控 </a:t>
            </a:r>
            <a:r>
              <a:rPr lang="en-US" altLang="zh-CN" sz="11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SCADA</a:t>
            </a:r>
            <a:endParaRPr lang="zh-CN" altLang="en-US" sz="11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155224" y="3167577"/>
            <a:ext cx="2234195" cy="1847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节能分析 </a:t>
            </a:r>
            <a:r>
              <a:rPr lang="en-US" altLang="zh-CN" sz="11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Energy analysis</a:t>
            </a:r>
            <a:endParaRPr lang="zh-CN" altLang="en-US" sz="11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227881" y="1429402"/>
            <a:ext cx="2774831" cy="2561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设备生命周期管理 </a:t>
            </a:r>
            <a:r>
              <a:rPr lang="en-US" altLang="zh-CN" sz="11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PLM</a:t>
            </a:r>
            <a:endParaRPr lang="zh-CN" altLang="en-US" sz="11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206815" y="3049739"/>
            <a:ext cx="2074085" cy="38923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在线故障诊断</a:t>
            </a:r>
            <a:r>
              <a:rPr lang="en-US" altLang="zh-CN" sz="11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-</a:t>
            </a:r>
            <a:r>
              <a:rPr lang="zh-CN" altLang="en-US" sz="11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专家系统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05" y="1754751"/>
            <a:ext cx="2663044" cy="11751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099" y="1754749"/>
            <a:ext cx="2673362" cy="117510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53" y="3380803"/>
            <a:ext cx="2679546" cy="118435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874" y="3367216"/>
            <a:ext cx="2671580" cy="118301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0" b="4907"/>
          <a:stretch>
            <a:fillRect/>
          </a:stretch>
        </p:blipFill>
        <p:spPr>
          <a:xfrm>
            <a:off x="6267705" y="1754750"/>
            <a:ext cx="2667734" cy="119871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" r="979"/>
          <a:stretch>
            <a:fillRect/>
          </a:stretch>
        </p:blipFill>
        <p:spPr>
          <a:xfrm>
            <a:off x="6284558" y="3373457"/>
            <a:ext cx="2650881" cy="119169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79512" y="795598"/>
            <a:ext cx="8344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400" dirty="0">
                <a:solidFill>
                  <a:schemeClr val="accent2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进行行业内城市中已经保有的老旧设备的改造</a:t>
            </a:r>
            <a:r>
              <a:rPr kumimoji="1" lang="zh-CN" altLang="en-US" sz="1400" dirty="0">
                <a:solidFill>
                  <a:schemeClr val="accent2">
                    <a:lumMod val="75000"/>
                  </a:schemeClr>
                </a:solidFill>
                <a:latin typeface="微软雅黑"/>
                <a:ea typeface="微软雅黑"/>
                <a:cs typeface="微软雅黑"/>
              </a:rPr>
              <a:t>，并将平台应用于同业内所有设备的管理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66" y="-40299"/>
            <a:ext cx="1292173" cy="8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标题 3">
            <a:extLst>
              <a:ext uri="{FF2B5EF4-FFF2-40B4-BE49-F238E27FC236}">
                <a16:creationId xmlns="" xmlns:a16="http://schemas.microsoft.com/office/drawing/2014/main" id="{923ABAFE-9CE9-4ECE-A9F4-12C76366BB3A}"/>
              </a:ext>
            </a:extLst>
          </p:cNvPr>
          <p:cNvSpPr txBox="1">
            <a:spLocks/>
          </p:cNvSpPr>
          <p:nvPr/>
        </p:nvSpPr>
        <p:spPr>
          <a:xfrm>
            <a:off x="223649" y="186762"/>
            <a:ext cx="6978981" cy="43338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城镇</a:t>
            </a:r>
            <a:r>
              <a:rPr lang="zh-CN" altLang="en-US" sz="240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水务运营企业提供整体物联网智慧供水方案</a:t>
            </a:r>
            <a:endParaRPr lang="zh-CN" altLang="en-US" sz="24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C09D9122-A5BA-4B18-B354-30B2456168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5" b="8465"/>
          <a:stretch/>
        </p:blipFill>
        <p:spPr>
          <a:xfrm>
            <a:off x="-54954" y="536052"/>
            <a:ext cx="9098793" cy="432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66" y="-40299"/>
            <a:ext cx="1292173" cy="8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2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986370" y="1428474"/>
            <a:ext cx="1319394" cy="455238"/>
          </a:xfrm>
          <a:prstGeom prst="rect">
            <a:avLst/>
          </a:prstGeom>
          <a:solidFill>
            <a:srgbClr val="74B4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204" tIns="31103" rIns="62204" bIns="31103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52927" y="2817375"/>
            <a:ext cx="740847" cy="715375"/>
          </a:xfrm>
          <a:prstGeom prst="ellipse">
            <a:avLst/>
          </a:prstGeom>
          <a:solidFill>
            <a:srgbClr val="74B4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204" tIns="31103" rIns="62204" bIns="31103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915436" y="2792887"/>
            <a:ext cx="780656" cy="715375"/>
          </a:xfrm>
          <a:prstGeom prst="ellipse">
            <a:avLst/>
          </a:prstGeom>
          <a:solidFill>
            <a:srgbClr val="74B4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204" tIns="31103" rIns="62204" bIns="31103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89300" y="1515200"/>
            <a:ext cx="1006439" cy="282104"/>
          </a:xfrm>
          <a:prstGeom prst="rect">
            <a:avLst/>
          </a:prstGeom>
          <a:noFill/>
        </p:spPr>
        <p:txBody>
          <a:bodyPr wrap="square" lIns="62204" tIns="31103" rIns="62204" bIns="31103" rtlCol="0">
            <a:spAutoFit/>
          </a:bodyPr>
          <a:lstStyle/>
          <a:p>
            <a:r>
              <a:rPr kumimoji="1" lang="zh-CN" altLang="en-US" sz="1425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人机界面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88270" y="3066941"/>
            <a:ext cx="497210" cy="282104"/>
          </a:xfrm>
          <a:prstGeom prst="rect">
            <a:avLst/>
          </a:prstGeom>
          <a:noFill/>
        </p:spPr>
        <p:txBody>
          <a:bodyPr wrap="square" lIns="62204" tIns="31103" rIns="62204" bIns="31103" rtlCol="0">
            <a:spAutoFit/>
          </a:bodyPr>
          <a:lstStyle/>
          <a:p>
            <a:r>
              <a:rPr kumimoji="1" lang="en-US" altLang="zh-CN" sz="1425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PLC</a:t>
            </a:r>
            <a:endParaRPr kumimoji="1" lang="zh-CN" altLang="en-US" sz="1425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92348" y="3031060"/>
            <a:ext cx="790415" cy="282104"/>
          </a:xfrm>
          <a:prstGeom prst="rect">
            <a:avLst/>
          </a:prstGeom>
          <a:noFill/>
        </p:spPr>
        <p:txBody>
          <a:bodyPr wrap="square" lIns="62204" tIns="31103" rIns="62204" bIns="31103" rtlCol="0">
            <a:spAutoFit/>
          </a:bodyPr>
          <a:lstStyle/>
          <a:p>
            <a:r>
              <a:rPr kumimoji="1" lang="zh-CN" altLang="en-US" sz="1425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变频器</a:t>
            </a:r>
          </a:p>
        </p:txBody>
      </p:sp>
      <p:sp>
        <p:nvSpPr>
          <p:cNvPr id="9" name="矩形 8"/>
          <p:cNvSpPr/>
          <p:nvPr/>
        </p:nvSpPr>
        <p:spPr>
          <a:xfrm>
            <a:off x="4071237" y="1600309"/>
            <a:ext cx="1319394" cy="455238"/>
          </a:xfrm>
          <a:prstGeom prst="rect">
            <a:avLst/>
          </a:prstGeom>
          <a:solidFill>
            <a:srgbClr val="74B4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204" tIns="31103" rIns="62204" bIns="31103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726215" y="2890194"/>
            <a:ext cx="754173" cy="715375"/>
          </a:xfrm>
          <a:prstGeom prst="ellipse">
            <a:avLst/>
          </a:prstGeom>
          <a:solidFill>
            <a:srgbClr val="74B4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204" tIns="31103" rIns="62204" bIns="31103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005852" y="2877085"/>
            <a:ext cx="708260" cy="715375"/>
          </a:xfrm>
          <a:prstGeom prst="ellipse">
            <a:avLst/>
          </a:prstGeom>
          <a:solidFill>
            <a:srgbClr val="74B4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204" tIns="31103" rIns="62204" bIns="31103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88347" y="1680930"/>
            <a:ext cx="1104694" cy="282104"/>
          </a:xfrm>
          <a:prstGeom prst="rect">
            <a:avLst/>
          </a:prstGeom>
          <a:noFill/>
        </p:spPr>
        <p:txBody>
          <a:bodyPr wrap="square" lIns="62204" tIns="31103" rIns="62204" bIns="31103" rtlCol="0">
            <a:spAutoFit/>
          </a:bodyPr>
          <a:lstStyle/>
          <a:p>
            <a:r>
              <a:rPr kumimoji="1" lang="zh-CN" altLang="en-US" sz="1425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人机界面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889751" y="3113162"/>
            <a:ext cx="497210" cy="282104"/>
          </a:xfrm>
          <a:prstGeom prst="rect">
            <a:avLst/>
          </a:prstGeom>
          <a:noFill/>
        </p:spPr>
        <p:txBody>
          <a:bodyPr wrap="square" lIns="62204" tIns="31103" rIns="62204" bIns="31103" rtlCol="0">
            <a:spAutoFit/>
          </a:bodyPr>
          <a:lstStyle/>
          <a:p>
            <a:r>
              <a:rPr kumimoji="1" lang="en-US" altLang="zh-CN" sz="1425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PLC</a:t>
            </a:r>
            <a:endParaRPr kumimoji="1" lang="zh-CN" altLang="en-US" sz="1425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53576" y="3113162"/>
            <a:ext cx="790415" cy="282104"/>
          </a:xfrm>
          <a:prstGeom prst="rect">
            <a:avLst/>
          </a:prstGeom>
          <a:noFill/>
        </p:spPr>
        <p:txBody>
          <a:bodyPr wrap="square" lIns="62204" tIns="31103" rIns="62204" bIns="31103" rtlCol="0">
            <a:spAutoFit/>
          </a:bodyPr>
          <a:lstStyle/>
          <a:p>
            <a:r>
              <a:rPr kumimoji="1" lang="zh-CN" altLang="en-US" sz="1425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变频器</a:t>
            </a:r>
          </a:p>
        </p:txBody>
      </p:sp>
      <p:sp>
        <p:nvSpPr>
          <p:cNvPr id="16" name="矩形 15"/>
          <p:cNvSpPr/>
          <p:nvPr/>
        </p:nvSpPr>
        <p:spPr>
          <a:xfrm>
            <a:off x="4314959" y="723504"/>
            <a:ext cx="1319394" cy="455238"/>
          </a:xfrm>
          <a:prstGeom prst="rect">
            <a:avLst/>
          </a:prstGeom>
          <a:solidFill>
            <a:srgbClr val="0080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204" tIns="31103" rIns="62204" bIns="31103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55442" y="795789"/>
            <a:ext cx="1105527" cy="282104"/>
          </a:xfrm>
          <a:prstGeom prst="rect">
            <a:avLst/>
          </a:prstGeom>
          <a:noFill/>
        </p:spPr>
        <p:txBody>
          <a:bodyPr wrap="square" lIns="62204" tIns="31103" rIns="62204" bIns="31103" rtlCol="0">
            <a:spAutoFit/>
          </a:bodyPr>
          <a:lstStyle/>
          <a:p>
            <a:r>
              <a:rPr kumimoji="1" lang="zh-CN" altLang="en-US" sz="1425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工业电脑</a:t>
            </a:r>
          </a:p>
        </p:txBody>
      </p:sp>
      <p:sp>
        <p:nvSpPr>
          <p:cNvPr id="18" name="矩形 17"/>
          <p:cNvSpPr/>
          <p:nvPr/>
        </p:nvSpPr>
        <p:spPr>
          <a:xfrm>
            <a:off x="6535068" y="3106880"/>
            <a:ext cx="1319394" cy="455238"/>
          </a:xfrm>
          <a:prstGeom prst="rect">
            <a:avLst/>
          </a:prstGeom>
          <a:solidFill>
            <a:srgbClr val="74B4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204" tIns="31103" rIns="62204" bIns="31103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311224" y="1628833"/>
            <a:ext cx="742853" cy="715375"/>
          </a:xfrm>
          <a:prstGeom prst="ellipse">
            <a:avLst/>
          </a:prstGeom>
          <a:solidFill>
            <a:srgbClr val="72B2F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204" tIns="31103" rIns="62204" bIns="31103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248918" y="2978306"/>
            <a:ext cx="727829" cy="715375"/>
          </a:xfrm>
          <a:prstGeom prst="ellipse">
            <a:avLst/>
          </a:prstGeom>
          <a:solidFill>
            <a:srgbClr val="74B4F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204" tIns="31103" rIns="62204" bIns="31103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52714" y="3200716"/>
            <a:ext cx="1017127" cy="282104"/>
          </a:xfrm>
          <a:prstGeom prst="rect">
            <a:avLst/>
          </a:prstGeom>
          <a:noFill/>
        </p:spPr>
        <p:txBody>
          <a:bodyPr wrap="square" lIns="62204" tIns="31103" rIns="62204" bIns="31103" rtlCol="0">
            <a:spAutoFit/>
          </a:bodyPr>
          <a:lstStyle/>
          <a:p>
            <a:r>
              <a:rPr kumimoji="1" lang="zh-CN" altLang="en-US" sz="1425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人机界面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461379" y="1862593"/>
            <a:ext cx="497210" cy="282104"/>
          </a:xfrm>
          <a:prstGeom prst="rect">
            <a:avLst/>
          </a:prstGeom>
          <a:noFill/>
        </p:spPr>
        <p:txBody>
          <a:bodyPr wrap="square" lIns="62204" tIns="31103" rIns="62204" bIns="31103" rtlCol="0">
            <a:spAutoFit/>
          </a:bodyPr>
          <a:lstStyle/>
          <a:p>
            <a:r>
              <a:rPr kumimoji="1" lang="en-US" altLang="zh-CN" sz="1425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PLC</a:t>
            </a:r>
            <a:endParaRPr kumimoji="1" lang="zh-CN" altLang="en-US" sz="1425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01110" y="728786"/>
            <a:ext cx="1319394" cy="455238"/>
          </a:xfrm>
          <a:prstGeom prst="rect">
            <a:avLst/>
          </a:prstGeom>
          <a:solidFill>
            <a:srgbClr val="0080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204" tIns="31103" rIns="62204" bIns="31103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230783" y="811590"/>
            <a:ext cx="1271165" cy="282104"/>
          </a:xfrm>
          <a:prstGeom prst="rect">
            <a:avLst/>
          </a:prstGeom>
          <a:noFill/>
        </p:spPr>
        <p:txBody>
          <a:bodyPr wrap="square" lIns="62204" tIns="31103" rIns="62204" bIns="31103" rtlCol="0">
            <a:spAutoFit/>
          </a:bodyPr>
          <a:lstStyle/>
          <a:p>
            <a:r>
              <a:rPr kumimoji="1" lang="zh-CN" altLang="en-US" sz="1425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工业电脑</a:t>
            </a:r>
          </a:p>
        </p:txBody>
      </p:sp>
      <p:sp>
        <p:nvSpPr>
          <p:cNvPr id="25" name="右箭头 24"/>
          <p:cNvSpPr/>
          <p:nvPr/>
        </p:nvSpPr>
        <p:spPr>
          <a:xfrm>
            <a:off x="2685045" y="2016894"/>
            <a:ext cx="594656" cy="761828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204" tIns="31103" rIns="62204" bIns="31103" rtlCol="0" anchor="ctr"/>
          <a:lstStyle/>
          <a:p>
            <a:pPr algn="ctr"/>
            <a:endParaRPr kumimoji="1" lang="zh-CN" altLang="en-US" sz="1013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85562" y="2792887"/>
            <a:ext cx="434695" cy="218690"/>
          </a:xfrm>
          <a:prstGeom prst="rect">
            <a:avLst/>
          </a:prstGeom>
          <a:noFill/>
        </p:spPr>
        <p:txBody>
          <a:bodyPr wrap="square" lIns="62204" tIns="31103" rIns="62204" bIns="31103" rtlCol="0">
            <a:spAutoFit/>
          </a:bodyPr>
          <a:lstStyle/>
          <a:p>
            <a:r>
              <a:rPr kumimoji="1" lang="zh-CN" altLang="en-US" sz="1013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</a:p>
        </p:txBody>
      </p:sp>
      <p:sp>
        <p:nvSpPr>
          <p:cNvPr id="27" name="上箭头 26"/>
          <p:cNvSpPr/>
          <p:nvPr/>
        </p:nvSpPr>
        <p:spPr>
          <a:xfrm rot="19653380">
            <a:off x="4990069" y="2110059"/>
            <a:ext cx="288037" cy="770293"/>
          </a:xfrm>
          <a:prstGeom prst="upArrow">
            <a:avLst/>
          </a:prstGeom>
          <a:solidFill>
            <a:srgbClr val="FFFF00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204" tIns="31103" rIns="62204" bIns="31103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左右箭头 27"/>
          <p:cNvSpPr/>
          <p:nvPr/>
        </p:nvSpPr>
        <p:spPr>
          <a:xfrm>
            <a:off x="1392638" y="3031890"/>
            <a:ext cx="511032" cy="278718"/>
          </a:xfrm>
          <a:prstGeom prst="leftRightArrow">
            <a:avLst/>
          </a:prstGeom>
          <a:solidFill>
            <a:srgbClr val="94AD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204" tIns="31103" rIns="62204" bIns="31103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左右箭头 28"/>
          <p:cNvSpPr/>
          <p:nvPr/>
        </p:nvSpPr>
        <p:spPr>
          <a:xfrm>
            <a:off x="4487145" y="3097970"/>
            <a:ext cx="511032" cy="278718"/>
          </a:xfrm>
          <a:prstGeom prst="leftRightArrow">
            <a:avLst/>
          </a:prstGeom>
          <a:solidFill>
            <a:srgbClr val="9CB3D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204" tIns="31103" rIns="62204" bIns="31103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555442" y="2812355"/>
            <a:ext cx="439399" cy="218690"/>
          </a:xfrm>
          <a:prstGeom prst="rect">
            <a:avLst/>
          </a:prstGeom>
          <a:noFill/>
        </p:spPr>
        <p:txBody>
          <a:bodyPr wrap="square" lIns="62204" tIns="31103" rIns="62204" bIns="31103" rtlCol="0">
            <a:spAutoFit/>
          </a:bodyPr>
          <a:lstStyle/>
          <a:p>
            <a:r>
              <a:rPr kumimoji="1" lang="zh-CN" altLang="en-US" sz="1013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</a:p>
        </p:txBody>
      </p:sp>
      <p:sp>
        <p:nvSpPr>
          <p:cNvPr id="31" name="右箭头 30"/>
          <p:cNvSpPr/>
          <p:nvPr/>
        </p:nvSpPr>
        <p:spPr>
          <a:xfrm>
            <a:off x="5892152" y="2055547"/>
            <a:ext cx="594656" cy="761828"/>
          </a:xfrm>
          <a:prstGeom prst="rightArrow">
            <a:avLst/>
          </a:prstGeom>
          <a:solidFill>
            <a:schemeClr val="accent1">
              <a:lumMod val="60000"/>
              <a:lumOff val="40000"/>
              <a:alpha val="88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204" tIns="31103" rIns="62204" bIns="31103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左右箭头 31"/>
          <p:cNvSpPr/>
          <p:nvPr/>
        </p:nvSpPr>
        <p:spPr>
          <a:xfrm rot="5400000">
            <a:off x="769679" y="2218451"/>
            <a:ext cx="752537" cy="284858"/>
          </a:xfrm>
          <a:prstGeom prst="leftRightArrow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204" tIns="31103" rIns="62204" bIns="31103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左右箭头 32"/>
          <p:cNvSpPr/>
          <p:nvPr/>
        </p:nvSpPr>
        <p:spPr>
          <a:xfrm rot="5400000">
            <a:off x="3939527" y="2391588"/>
            <a:ext cx="752537" cy="284858"/>
          </a:xfrm>
          <a:prstGeom prst="leftRightArrow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204" tIns="31103" rIns="62204" bIns="31103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左右箭头 33"/>
          <p:cNvSpPr/>
          <p:nvPr/>
        </p:nvSpPr>
        <p:spPr>
          <a:xfrm rot="5400000">
            <a:off x="7089439" y="2551951"/>
            <a:ext cx="752537" cy="284858"/>
          </a:xfrm>
          <a:prstGeom prst="leftRightArrow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204" tIns="31103" rIns="62204" bIns="31103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左右箭头 34"/>
          <p:cNvSpPr/>
          <p:nvPr/>
        </p:nvSpPr>
        <p:spPr>
          <a:xfrm rot="5400000">
            <a:off x="7442761" y="1257042"/>
            <a:ext cx="441458" cy="284858"/>
          </a:xfrm>
          <a:prstGeom prst="leftRightArrow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204" tIns="31103" rIns="62204" bIns="31103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左右箭头 35"/>
          <p:cNvSpPr/>
          <p:nvPr/>
        </p:nvSpPr>
        <p:spPr>
          <a:xfrm rot="3360877">
            <a:off x="7792951" y="2482675"/>
            <a:ext cx="868511" cy="284858"/>
          </a:xfrm>
          <a:prstGeom prst="leftRightArrow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204" tIns="31103" rIns="62204" bIns="31103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直角双向箭头 36"/>
          <p:cNvSpPr/>
          <p:nvPr/>
        </p:nvSpPr>
        <p:spPr>
          <a:xfrm rot="10800000">
            <a:off x="3735183" y="855571"/>
            <a:ext cx="585370" cy="1988185"/>
          </a:xfrm>
          <a:prstGeom prst="leftUpArrow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204" tIns="31103" rIns="62204" bIns="31103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279454" y="3200716"/>
            <a:ext cx="790415" cy="282104"/>
          </a:xfrm>
          <a:prstGeom prst="rect">
            <a:avLst/>
          </a:prstGeom>
          <a:noFill/>
        </p:spPr>
        <p:txBody>
          <a:bodyPr wrap="square" lIns="62204" tIns="31103" rIns="62204" bIns="31103" rtlCol="0">
            <a:spAutoFit/>
          </a:bodyPr>
          <a:lstStyle/>
          <a:p>
            <a:r>
              <a:rPr kumimoji="1" lang="zh-CN" altLang="en-US" sz="1425" dirty="0">
                <a:latin typeface="微软雅黑"/>
                <a:ea typeface="微软雅黑"/>
                <a:cs typeface="微软雅黑"/>
              </a:rPr>
              <a:t>变频器</a:t>
            </a:r>
          </a:p>
        </p:txBody>
      </p:sp>
      <p:sp>
        <p:nvSpPr>
          <p:cNvPr id="39" name="矩形 38"/>
          <p:cNvSpPr/>
          <p:nvPr/>
        </p:nvSpPr>
        <p:spPr>
          <a:xfrm>
            <a:off x="240793" y="195971"/>
            <a:ext cx="4446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边缘网关对传统行业</a:t>
            </a:r>
            <a:r>
              <a:rPr lang="en-US" altLang="zh-CN" sz="24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PLC</a:t>
            </a:r>
            <a:r>
              <a:rPr lang="zh-CN" altLang="en-US" sz="2400" dirty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的影响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92491" y="3654938"/>
            <a:ext cx="4463272" cy="1171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25000"/>
              </a:lnSpc>
              <a:buFont typeface="Wingdings" charset="2"/>
              <a:buChar char="u"/>
            </a:pPr>
            <a:r>
              <a:rPr kumimoji="1" lang="zh-CN" altLang="en-US" sz="12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不同厂家的</a:t>
            </a:r>
            <a:r>
              <a:rPr kumimoji="1" lang="en-US" altLang="zh-CN" sz="12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PLC</a:t>
            </a:r>
            <a:r>
              <a:rPr kumimoji="1" lang="zh-CN" altLang="en-US" sz="12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点表的规范不同，非连续点表的处理</a:t>
            </a:r>
            <a:endParaRPr kumimoji="1" lang="en-US" altLang="zh-CN" sz="12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marL="214313" indent="-214313">
              <a:lnSpc>
                <a:spcPct val="125000"/>
              </a:lnSpc>
              <a:buFont typeface="Wingdings" charset="2"/>
              <a:buChar char="u"/>
            </a:pPr>
            <a:r>
              <a:rPr kumimoji="1" lang="en-US" altLang="zh-CN" sz="12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MODBUS</a:t>
            </a:r>
            <a:r>
              <a:rPr kumimoji="1" lang="zh-CN" altLang="en-US" sz="12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自身的文件上限位</a:t>
            </a:r>
            <a:r>
              <a:rPr kumimoji="1" lang="en-US" altLang="zh-CN" sz="12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255</a:t>
            </a:r>
            <a:r>
              <a:rPr kumimoji="1" lang="zh-CN" altLang="en-US" sz="12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字节，数据分包</a:t>
            </a:r>
            <a:endParaRPr kumimoji="1" lang="en-US" altLang="zh-CN" sz="12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marL="214313" indent="-214313">
              <a:lnSpc>
                <a:spcPct val="125000"/>
              </a:lnSpc>
              <a:buFont typeface="Wingdings" charset="2"/>
              <a:buChar char="u"/>
            </a:pPr>
            <a:r>
              <a:rPr kumimoji="1" lang="zh-CN" altLang="en-US" sz="12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下控走</a:t>
            </a:r>
            <a:r>
              <a:rPr kumimoji="1" lang="en-US" altLang="zh-CN" sz="12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LAN</a:t>
            </a:r>
            <a:r>
              <a:rPr kumimoji="1" lang="zh-CN" altLang="en-US" sz="12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边缘网关只是通路，安全策略是问题</a:t>
            </a:r>
            <a:endParaRPr kumimoji="1" lang="en-US" altLang="zh-CN" sz="12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pPr marL="214313" indent="-214313">
              <a:lnSpc>
                <a:spcPct val="125000"/>
              </a:lnSpc>
              <a:buFont typeface="Wingdings" charset="2"/>
              <a:buChar char="u"/>
            </a:pPr>
            <a:r>
              <a:rPr kumimoji="1" lang="zh-CN" altLang="en-US" sz="12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现场通讯的干扰问题严重</a:t>
            </a:r>
            <a:endParaRPr kumimoji="1" lang="en-US" altLang="zh-CN" sz="12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iti SC Light"/>
            </a:endParaRPr>
          </a:p>
          <a:p>
            <a:endParaRPr kumimoji="1" lang="zh-CN" altLang="en-US" sz="1013" dirty="0">
              <a:solidFill>
                <a:schemeClr val="bg1"/>
              </a:solidFill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66" y="-40299"/>
            <a:ext cx="1292173" cy="8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7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52534" y="671958"/>
            <a:ext cx="5184576" cy="3600400"/>
          </a:xfrm>
          <a:prstGeom prst="rect">
            <a:avLst/>
          </a:prstGeom>
          <a:solidFill>
            <a:srgbClr val="00AD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sz="1013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34614" y="95768"/>
            <a:ext cx="5218168" cy="5812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 smtClean="0">
                <a:solidFill>
                  <a:srgbClr val="1D1D1B"/>
                </a:solidFill>
                <a:latin typeface="微软雅黑" pitchFamily="34" charset="-122"/>
                <a:ea typeface="微软雅黑" pitchFamily="34" charset="-122"/>
              </a:rPr>
              <a:t>传感器对现场各层智能化数据的影响</a:t>
            </a:r>
            <a:endParaRPr lang="zh-CN" altLang="en-US" sz="2400" dirty="0">
              <a:solidFill>
                <a:srgbClr val="1D1D1B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8400" y="4272355"/>
            <a:ext cx="6408712" cy="432048"/>
          </a:xfrm>
          <a:prstGeom prst="rect">
            <a:avLst/>
          </a:prstGeom>
          <a:solidFill>
            <a:schemeClr val="bg1">
              <a:lumMod val="6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4" rIns="91428" bIns="45714" rtlCol="0" anchor="ctr"/>
          <a:lstStyle/>
          <a:p>
            <a:pPr algn="ctr"/>
            <a:endParaRPr lang="zh-CN" altLang="en-US" sz="1013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80726" y="1392036"/>
            <a:ext cx="3456384" cy="2880320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sz="1013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32856" y="2328139"/>
            <a:ext cx="2304256" cy="1944216"/>
          </a:xfrm>
          <a:prstGeom prst="rect">
            <a:avLst/>
          </a:prstGeom>
          <a:solidFill>
            <a:schemeClr val="accent6">
              <a:lumMod val="75000"/>
              <a:alpha val="8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sz="1013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400" y="3408259"/>
            <a:ext cx="6408712" cy="864096"/>
          </a:xfrm>
          <a:prstGeom prst="rect">
            <a:avLst/>
          </a:prstGeom>
          <a:solidFill>
            <a:srgbClr val="0E357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sz="1013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28599" y="887982"/>
            <a:ext cx="2232248" cy="26160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kumimoji="1" lang="zh-CN" altLang="en-US" sz="1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环境及配套数据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540767" y="1608060"/>
            <a:ext cx="1584176" cy="26160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kumimoji="1" lang="zh-CN" altLang="en-US" sz="1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成套设施数据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92896" y="2544166"/>
            <a:ext cx="1368152" cy="26160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kumimoji="1" lang="zh-CN" altLang="en-US" sz="11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设备数据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72414" y="3696294"/>
            <a:ext cx="1080120" cy="2482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kumimoji="1" lang="zh-CN" altLang="en-US" sz="101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72415" y="4263066"/>
            <a:ext cx="2520280" cy="2482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kumimoji="1" lang="zh-CN" altLang="en-US" sz="1013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物理层基础</a:t>
            </a:r>
          </a:p>
        </p:txBody>
      </p:sp>
      <p:sp>
        <p:nvSpPr>
          <p:cNvPr id="15" name="右箭头 14"/>
          <p:cNvSpPr/>
          <p:nvPr/>
        </p:nvSpPr>
        <p:spPr>
          <a:xfrm>
            <a:off x="6709118" y="887982"/>
            <a:ext cx="432048" cy="360040"/>
          </a:xfrm>
          <a:prstGeom prst="rightArrow">
            <a:avLst/>
          </a:prstGeom>
          <a:solidFill>
            <a:schemeClr val="tx1">
              <a:lumMod val="50000"/>
              <a:lumOff val="50000"/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85184" y="887983"/>
            <a:ext cx="1584176" cy="3231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kumimoji="1" lang="zh-CN" altLang="en-US" sz="15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智能现场</a:t>
            </a:r>
          </a:p>
        </p:txBody>
      </p:sp>
      <p:sp>
        <p:nvSpPr>
          <p:cNvPr id="17" name="右箭头 16"/>
          <p:cNvSpPr/>
          <p:nvPr/>
        </p:nvSpPr>
        <p:spPr>
          <a:xfrm>
            <a:off x="6709118" y="1722461"/>
            <a:ext cx="432048" cy="360040"/>
          </a:xfrm>
          <a:prstGeom prst="rightArrow">
            <a:avLst/>
          </a:prstGeom>
          <a:solidFill>
            <a:schemeClr val="tx1">
              <a:lumMod val="50000"/>
              <a:lumOff val="50000"/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85184" y="1722462"/>
            <a:ext cx="1584176" cy="3231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kumimoji="1" lang="zh-CN" altLang="en-US" sz="15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智能设施</a:t>
            </a:r>
          </a:p>
        </p:txBody>
      </p:sp>
      <p:sp>
        <p:nvSpPr>
          <p:cNvPr id="19" name="右箭头 18"/>
          <p:cNvSpPr/>
          <p:nvPr/>
        </p:nvSpPr>
        <p:spPr>
          <a:xfrm>
            <a:off x="6709118" y="2802581"/>
            <a:ext cx="432048" cy="360040"/>
          </a:xfrm>
          <a:prstGeom prst="rightArrow">
            <a:avLst/>
          </a:prstGeom>
          <a:solidFill>
            <a:schemeClr val="tx1">
              <a:lumMod val="50000"/>
              <a:lumOff val="50000"/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85184" y="2802582"/>
            <a:ext cx="1584176" cy="3231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kumimoji="1" lang="zh-CN" altLang="en-US" sz="15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智能设备</a:t>
            </a:r>
          </a:p>
        </p:txBody>
      </p:sp>
      <p:sp>
        <p:nvSpPr>
          <p:cNvPr id="21" name="右箭头 20"/>
          <p:cNvSpPr/>
          <p:nvPr/>
        </p:nvSpPr>
        <p:spPr>
          <a:xfrm>
            <a:off x="6709118" y="3738684"/>
            <a:ext cx="432048" cy="360040"/>
          </a:xfrm>
          <a:prstGeom prst="rightArrow">
            <a:avLst/>
          </a:prstGeom>
          <a:solidFill>
            <a:schemeClr val="tx1">
              <a:lumMod val="50000"/>
              <a:lumOff val="50000"/>
              <a:alpha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285184" y="3738685"/>
            <a:ext cx="1584176" cy="3231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kumimoji="1" lang="zh-CN" altLang="en-US" sz="15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智能传感</a:t>
            </a:r>
          </a:p>
        </p:txBody>
      </p:sp>
      <p:sp>
        <p:nvSpPr>
          <p:cNvPr id="23" name="上下箭头 22"/>
          <p:cNvSpPr/>
          <p:nvPr/>
        </p:nvSpPr>
        <p:spPr>
          <a:xfrm>
            <a:off x="4548880" y="3048221"/>
            <a:ext cx="360040" cy="576064"/>
          </a:xfrm>
          <a:prstGeom prst="upDownArrow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kumimoji="1" lang="zh-CN" altLang="en-US" sz="1013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上下箭头 23"/>
          <p:cNvSpPr/>
          <p:nvPr/>
        </p:nvSpPr>
        <p:spPr>
          <a:xfrm>
            <a:off x="3540766" y="3048221"/>
            <a:ext cx="360040" cy="576064"/>
          </a:xfrm>
          <a:prstGeom prst="upDownArrow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kumimoji="1" lang="zh-CN" altLang="en-US" sz="1013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上下箭头 24"/>
          <p:cNvSpPr/>
          <p:nvPr/>
        </p:nvSpPr>
        <p:spPr>
          <a:xfrm>
            <a:off x="2100607" y="3048221"/>
            <a:ext cx="360040" cy="576064"/>
          </a:xfrm>
          <a:prstGeom prst="upDownArrow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kumimoji="1" lang="zh-CN" altLang="en-US" sz="1013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上下箭头 25"/>
          <p:cNvSpPr/>
          <p:nvPr/>
        </p:nvSpPr>
        <p:spPr>
          <a:xfrm rot="18792462">
            <a:off x="4224237" y="2069134"/>
            <a:ext cx="360040" cy="648072"/>
          </a:xfrm>
          <a:prstGeom prst="upDownArrow">
            <a:avLst/>
          </a:prstGeom>
          <a:solidFill>
            <a:schemeClr val="bg1">
              <a:alpha val="76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kumimoji="1" lang="zh-CN" altLang="en-US" sz="1013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上下箭头 26"/>
          <p:cNvSpPr/>
          <p:nvPr/>
        </p:nvSpPr>
        <p:spPr>
          <a:xfrm rot="18792462">
            <a:off x="3072108" y="1133030"/>
            <a:ext cx="360040" cy="648072"/>
          </a:xfrm>
          <a:prstGeom prst="upDownArrow">
            <a:avLst/>
          </a:prstGeom>
          <a:solidFill>
            <a:schemeClr val="bg1">
              <a:alpha val="76000"/>
            </a:schemeClr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kumimoji="1" lang="zh-CN" altLang="en-US" sz="1013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12575" y="3903025"/>
            <a:ext cx="720080" cy="24820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压力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748680" y="3903025"/>
            <a:ext cx="720080" cy="24820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540767" y="3903025"/>
            <a:ext cx="720080" cy="24820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水质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260848" y="3903025"/>
            <a:ext cx="720080" cy="24820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电流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052935" y="3903025"/>
            <a:ext cx="720080" cy="24820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震动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5052935" y="3552277"/>
            <a:ext cx="720080" cy="24820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频率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884583" y="4272357"/>
            <a:ext cx="1224136" cy="24820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土建工程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812575" y="3552277"/>
            <a:ext cx="720080" cy="24820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温度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748680" y="3552277"/>
            <a:ext cx="720080" cy="24820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湿度</a:t>
            </a:r>
          </a:p>
        </p:txBody>
      </p:sp>
      <p:sp>
        <p:nvSpPr>
          <p:cNvPr id="37" name="右箭头 36"/>
          <p:cNvSpPr/>
          <p:nvPr/>
        </p:nvSpPr>
        <p:spPr>
          <a:xfrm rot="10800000">
            <a:off x="1164503" y="1104004"/>
            <a:ext cx="288032" cy="360040"/>
          </a:xfrm>
          <a:prstGeom prst="rightArrow">
            <a:avLst/>
          </a:prstGeom>
          <a:solidFill>
            <a:srgbClr val="1882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sz="1013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右箭头 37"/>
          <p:cNvSpPr/>
          <p:nvPr/>
        </p:nvSpPr>
        <p:spPr>
          <a:xfrm rot="10800000">
            <a:off x="1164503" y="1752077"/>
            <a:ext cx="288032" cy="360040"/>
          </a:xfrm>
          <a:prstGeom prst="rightArrow">
            <a:avLst/>
          </a:prstGeom>
          <a:solidFill>
            <a:srgbClr val="1882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sz="1013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右箭头 38"/>
          <p:cNvSpPr/>
          <p:nvPr/>
        </p:nvSpPr>
        <p:spPr>
          <a:xfrm rot="10800000">
            <a:off x="1171754" y="2328139"/>
            <a:ext cx="288032" cy="360040"/>
          </a:xfrm>
          <a:prstGeom prst="rightArrow">
            <a:avLst/>
          </a:prstGeom>
          <a:solidFill>
            <a:srgbClr val="1882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sz="1013" b="1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260848" y="3552277"/>
            <a:ext cx="720080" cy="24820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电压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540767" y="3552277"/>
            <a:ext cx="720080" cy="24820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噪声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3108718" y="4272357"/>
            <a:ext cx="792088" cy="24820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管材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828799" y="4272357"/>
            <a:ext cx="792088" cy="24820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泵站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4620886" y="4272357"/>
            <a:ext cx="1296144" cy="24820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安装工程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66" y="-40299"/>
            <a:ext cx="1292173" cy="887510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148549" y="1122778"/>
            <a:ext cx="1536171" cy="353937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r>
              <a:rPr kumimoji="1" lang="zh-CN" altLang="en-US" sz="150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数据审核</a:t>
            </a:r>
            <a:endParaRPr kumimoji="1" lang="zh-CN" altLang="en-US" sz="15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56390" y="1730664"/>
            <a:ext cx="1536171" cy="353937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r>
              <a:rPr kumimoji="1" lang="zh-CN" altLang="en-US" sz="150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数据修正</a:t>
            </a:r>
            <a:endParaRPr kumimoji="1" lang="zh-CN" altLang="en-US" sz="15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58217" y="2328730"/>
            <a:ext cx="1536171" cy="353937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r>
              <a:rPr kumimoji="1" lang="zh-CN" altLang="en-US" sz="150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数据应用</a:t>
            </a:r>
            <a:endParaRPr kumimoji="1" lang="zh-CN" altLang="en-US" sz="15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85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>
          <a:xfrm>
            <a:off x="556106" y="4705681"/>
            <a:ext cx="324677" cy="273844"/>
          </a:xfrm>
        </p:spPr>
        <p:txBody>
          <a:bodyPr/>
          <a:lstStyle/>
          <a:p>
            <a:fld id="{C3837181-38C6-AD4F-B8BA-B444770388BB}" type="slidenum">
              <a:rPr lang="en-US" smtClean="0">
                <a:solidFill>
                  <a:srgbClr val="1D1D1B"/>
                </a:solidFill>
              </a:rPr>
              <a:pPr/>
              <a:t>8</a:t>
            </a:fld>
            <a:endParaRPr lang="en-US" dirty="0">
              <a:solidFill>
                <a:srgbClr val="1D1D1B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880867"/>
            <a:ext cx="360040" cy="2376264"/>
          </a:xfrm>
          <a:prstGeom prst="rect">
            <a:avLst/>
          </a:prstGeom>
          <a:solidFill>
            <a:srgbClr val="134E90">
              <a:alpha val="9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544" y="3257133"/>
            <a:ext cx="360040" cy="936104"/>
          </a:xfrm>
          <a:prstGeom prst="rect">
            <a:avLst/>
          </a:prstGeom>
          <a:solidFill>
            <a:srgbClr val="00AD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1602" y="880869"/>
            <a:ext cx="2448272" cy="3312368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15616" y="952877"/>
            <a:ext cx="2160240" cy="792088"/>
          </a:xfrm>
          <a:prstGeom prst="rect">
            <a:avLst/>
          </a:prstGeom>
          <a:solidFill>
            <a:srgbClr val="134E90">
              <a:alpha val="9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5616" y="3329141"/>
            <a:ext cx="2160240" cy="792088"/>
          </a:xfrm>
          <a:prstGeom prst="rect">
            <a:avLst/>
          </a:prstGeom>
          <a:solidFill>
            <a:srgbClr val="134E90">
              <a:alpha val="9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87626" y="1456933"/>
            <a:ext cx="288032" cy="2232248"/>
          </a:xfrm>
          <a:prstGeom prst="rect">
            <a:avLst/>
          </a:prstGeom>
          <a:solidFill>
            <a:srgbClr val="00ADEA">
              <a:alpha val="70000"/>
            </a:srgbClr>
          </a:solidFill>
          <a:ln>
            <a:solidFill>
              <a:srgbClr val="00ADEA">
                <a:alpha val="7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19674" y="1456933"/>
            <a:ext cx="288032" cy="2232248"/>
          </a:xfrm>
          <a:prstGeom prst="rect">
            <a:avLst/>
          </a:prstGeom>
          <a:solidFill>
            <a:srgbClr val="00ADEA">
              <a:alpha val="70000"/>
            </a:srgbClr>
          </a:solidFill>
          <a:ln>
            <a:solidFill>
              <a:srgbClr val="00ADEA">
                <a:alpha val="7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51722" y="1456933"/>
            <a:ext cx="288032" cy="2232248"/>
          </a:xfrm>
          <a:prstGeom prst="rect">
            <a:avLst/>
          </a:prstGeom>
          <a:solidFill>
            <a:srgbClr val="00ADEA">
              <a:alpha val="70000"/>
            </a:srgbClr>
          </a:solidFill>
          <a:ln>
            <a:solidFill>
              <a:srgbClr val="00ADEA">
                <a:alpha val="7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83770" y="1456933"/>
            <a:ext cx="288032" cy="2232248"/>
          </a:xfrm>
          <a:prstGeom prst="rect">
            <a:avLst/>
          </a:prstGeom>
          <a:solidFill>
            <a:srgbClr val="00ADEA">
              <a:alpha val="70000"/>
            </a:srgbClr>
          </a:solidFill>
          <a:ln>
            <a:solidFill>
              <a:srgbClr val="00ADEA">
                <a:alpha val="7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15818" y="1456933"/>
            <a:ext cx="288032" cy="2232248"/>
          </a:xfrm>
          <a:prstGeom prst="rect">
            <a:avLst/>
          </a:prstGeom>
          <a:solidFill>
            <a:srgbClr val="00ADEA">
              <a:alpha val="70000"/>
            </a:srgbClr>
          </a:solidFill>
          <a:ln>
            <a:solidFill>
              <a:srgbClr val="00ADEA">
                <a:alpha val="7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6261" y="1698453"/>
            <a:ext cx="216024" cy="71583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数据标准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93571" y="3624276"/>
            <a:ext cx="216024" cy="24820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</a:t>
            </a:r>
          </a:p>
        </p:txBody>
      </p:sp>
      <p:sp>
        <p:nvSpPr>
          <p:cNvPr id="16" name="矩形 15"/>
          <p:cNvSpPr/>
          <p:nvPr/>
        </p:nvSpPr>
        <p:spPr>
          <a:xfrm>
            <a:off x="4899717" y="880869"/>
            <a:ext cx="2448272" cy="3312368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115741" y="1456933"/>
            <a:ext cx="288032" cy="2232248"/>
          </a:xfrm>
          <a:prstGeom prst="rect">
            <a:avLst/>
          </a:prstGeom>
          <a:solidFill>
            <a:srgbClr val="00ADEA">
              <a:alpha val="70000"/>
            </a:srgbClr>
          </a:solidFill>
          <a:ln>
            <a:solidFill>
              <a:srgbClr val="00ADEA">
                <a:alpha val="7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47789" y="1456933"/>
            <a:ext cx="288032" cy="2232248"/>
          </a:xfrm>
          <a:prstGeom prst="rect">
            <a:avLst/>
          </a:prstGeom>
          <a:solidFill>
            <a:srgbClr val="00ADEA">
              <a:alpha val="70000"/>
            </a:srgbClr>
          </a:solidFill>
          <a:ln>
            <a:solidFill>
              <a:srgbClr val="00ADEA">
                <a:alpha val="7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79837" y="1456933"/>
            <a:ext cx="288032" cy="2232248"/>
          </a:xfrm>
          <a:prstGeom prst="rect">
            <a:avLst/>
          </a:prstGeom>
          <a:solidFill>
            <a:srgbClr val="00ADEA">
              <a:alpha val="70000"/>
            </a:srgbClr>
          </a:solidFill>
          <a:ln>
            <a:solidFill>
              <a:srgbClr val="00ADEA">
                <a:alpha val="7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411885" y="1456933"/>
            <a:ext cx="288032" cy="2232248"/>
          </a:xfrm>
          <a:prstGeom prst="rect">
            <a:avLst/>
          </a:prstGeom>
          <a:solidFill>
            <a:srgbClr val="00ADEA">
              <a:alpha val="70000"/>
            </a:srgbClr>
          </a:solidFill>
          <a:ln>
            <a:solidFill>
              <a:srgbClr val="00ADEA">
                <a:alpha val="7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43933" y="1456933"/>
            <a:ext cx="288032" cy="2232248"/>
          </a:xfrm>
          <a:prstGeom prst="rect">
            <a:avLst/>
          </a:prstGeom>
          <a:solidFill>
            <a:srgbClr val="00ADEA">
              <a:alpha val="70000"/>
            </a:srgbClr>
          </a:solidFill>
          <a:ln>
            <a:solidFill>
              <a:srgbClr val="00ADEA">
                <a:alpha val="7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11687" y="1672957"/>
            <a:ext cx="3312368" cy="1800200"/>
          </a:xfrm>
          <a:prstGeom prst="rect">
            <a:avLst/>
          </a:prstGeom>
          <a:solidFill>
            <a:srgbClr val="E6A21A">
              <a:alpha val="8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687220" y="1017011"/>
            <a:ext cx="1440160" cy="24820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en-US" altLang="zh-CN" sz="1013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ICT</a:t>
            </a:r>
            <a:r>
              <a:rPr kumimoji="1" lang="zh-CN" altLang="en-US" sz="1013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</a:t>
            </a:r>
            <a:endParaRPr kumimoji="1" lang="zh-CN" altLang="en-US" sz="101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82783" y="3755970"/>
            <a:ext cx="1656184" cy="24820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水务底层数据</a:t>
            </a:r>
          </a:p>
        </p:txBody>
      </p:sp>
      <p:sp>
        <p:nvSpPr>
          <p:cNvPr id="25" name="右箭头 24"/>
          <p:cNvSpPr/>
          <p:nvPr/>
        </p:nvSpPr>
        <p:spPr>
          <a:xfrm>
            <a:off x="3635896" y="2105003"/>
            <a:ext cx="864096" cy="648072"/>
          </a:xfrm>
          <a:prstGeom prst="rightArrow">
            <a:avLst/>
          </a:prstGeom>
          <a:solidFill>
            <a:srgbClr val="1882DD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31919" y="1023030"/>
            <a:ext cx="2232248" cy="24820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边缘计算 数据融合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406994" y="1895695"/>
            <a:ext cx="2160240" cy="24820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水平解耦 开放平台</a:t>
            </a:r>
          </a:p>
        </p:txBody>
      </p:sp>
      <p:sp>
        <p:nvSpPr>
          <p:cNvPr id="28" name="矩形 27"/>
          <p:cNvSpPr/>
          <p:nvPr/>
        </p:nvSpPr>
        <p:spPr>
          <a:xfrm>
            <a:off x="4683693" y="2465044"/>
            <a:ext cx="576064" cy="57606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331767" y="2465044"/>
            <a:ext cx="576064" cy="57606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79839" y="2465044"/>
            <a:ext cx="576064" cy="57606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627911" y="2465044"/>
            <a:ext cx="576064" cy="57606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75983" y="2465044"/>
            <a:ext cx="576064" cy="57606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697766" y="2471515"/>
            <a:ext cx="576064" cy="53091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传感平台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367549" y="2471515"/>
            <a:ext cx="576064" cy="53091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网关平台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5979839" y="2471513"/>
            <a:ext cx="576064" cy="53091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en-US" altLang="zh-CN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SDN</a:t>
            </a:r>
            <a:r>
              <a:rPr kumimoji="1"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627911" y="2465044"/>
            <a:ext cx="576064" cy="53091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安全平台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275983" y="2465111"/>
            <a:ext cx="576064" cy="53091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应用平台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1158282" y="2332889"/>
            <a:ext cx="288032" cy="40408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水表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619672" y="2177013"/>
            <a:ext cx="216024" cy="55995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en-US" altLang="zh-CN" sz="101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PLC</a:t>
            </a:r>
            <a:endParaRPr kumimoji="1" lang="zh-CN" altLang="en-US" sz="1013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034122" y="2332888"/>
            <a:ext cx="288032" cy="40408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水质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465053" y="2332887"/>
            <a:ext cx="216024" cy="40408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水压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911356" y="2177013"/>
            <a:ext cx="216024" cy="55995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单板机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79512" y="123480"/>
            <a:ext cx="7128792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kumimoji="1" lang="zh-CN" altLang="en-US" sz="24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智能网关为代表的边缘计算面向现场数据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1431794" y="4246080"/>
            <a:ext cx="1944216" cy="24820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烟囱式孤岛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5515006" y="4229704"/>
            <a:ext cx="1944216" cy="24820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013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边缘层数据管理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3560669" y="1414951"/>
            <a:ext cx="975547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13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行业知识不断融入提升边缘网关的价值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66" y="-40299"/>
            <a:ext cx="1292173" cy="887510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7956378" y="1851089"/>
            <a:ext cx="711104" cy="253914"/>
          </a:xfrm>
          <a:prstGeom prst="rect">
            <a:avLst/>
          </a:prstGeom>
          <a:noFill/>
        </p:spPr>
        <p:txBody>
          <a:bodyPr wrap="square" lIns="91438" tIns="45719" rIns="91438" bIns="45719" rtlCol="0">
            <a:noAutofit/>
          </a:bodyPr>
          <a:lstStyle/>
          <a:p>
            <a:pPr fontAlgn="ctr"/>
            <a:r>
              <a:rPr lang="zh-CN" altLang="en-US" sz="90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实时连接</a:t>
            </a:r>
            <a:endParaRPr lang="en-US" altLang="zh-CN" sz="900" dirty="0" smtClean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ctr"/>
            <a:endParaRPr kumimoji="1" lang="en-US" altLang="zh-CN" sz="900" dirty="0">
              <a:solidFill>
                <a:srgbClr val="1D1D1B"/>
              </a:solidFill>
              <a:latin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956378" y="2328261"/>
            <a:ext cx="1176547" cy="300079"/>
          </a:xfrm>
          <a:prstGeom prst="rect">
            <a:avLst/>
          </a:prstGeom>
          <a:noFill/>
        </p:spPr>
        <p:txBody>
          <a:bodyPr wrap="square" lIns="91438" tIns="45719" rIns="91438" bIns="45719" rtlCol="0">
            <a:noAutofit/>
          </a:bodyPr>
          <a:lstStyle/>
          <a:p>
            <a:pPr fontAlgn="ctr"/>
            <a:r>
              <a:rPr kumimoji="1" lang="zh-CN" altLang="en-US" sz="90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数据转换</a:t>
            </a:r>
            <a:endParaRPr kumimoji="1" lang="en-US" altLang="zh-CN" sz="9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956253" y="2783661"/>
            <a:ext cx="1584176" cy="300079"/>
          </a:xfrm>
          <a:prstGeom prst="rect">
            <a:avLst/>
          </a:prstGeom>
          <a:noFill/>
        </p:spPr>
        <p:txBody>
          <a:bodyPr wrap="square" lIns="91438" tIns="45719" rIns="91438" bIns="45719" rtlCol="0">
            <a:noAutofit/>
          </a:bodyPr>
          <a:lstStyle/>
          <a:p>
            <a:pPr fontAlgn="ctr"/>
            <a:r>
              <a:rPr kumimoji="1" lang="zh-CN" altLang="en-US" sz="90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kumimoji="1" lang="en-US" altLang="zh-CN" sz="9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956378" y="3223633"/>
            <a:ext cx="1584176" cy="300079"/>
          </a:xfrm>
          <a:prstGeom prst="rect">
            <a:avLst/>
          </a:prstGeom>
          <a:noFill/>
        </p:spPr>
        <p:txBody>
          <a:bodyPr wrap="square" lIns="91438" tIns="45719" rIns="91438" bIns="45719" rtlCol="0">
            <a:noAutofit/>
          </a:bodyPr>
          <a:lstStyle/>
          <a:p>
            <a:pPr fontAlgn="ctr"/>
            <a:r>
              <a:rPr kumimoji="1" lang="zh-CN" altLang="en-US" sz="900" dirty="0" smtClean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数据集成</a:t>
            </a:r>
            <a:endParaRPr kumimoji="1" lang="en-US" altLang="zh-CN" sz="9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898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灯片编号占位符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9</a:t>
            </a:fld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83860" y="710855"/>
            <a:ext cx="2736304" cy="93610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83860" y="1646960"/>
            <a:ext cx="2736304" cy="1008112"/>
          </a:xfrm>
          <a:prstGeom prst="rect">
            <a:avLst/>
          </a:prstGeom>
          <a:solidFill>
            <a:srgbClr val="00ADE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83860" y="2655070"/>
            <a:ext cx="2736304" cy="1080120"/>
          </a:xfrm>
          <a:prstGeom prst="rect">
            <a:avLst/>
          </a:prstGeom>
          <a:solidFill>
            <a:srgbClr val="134E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r>
              <a:rPr kumimoji="1" lang="zh-CN" altLang="en-US" sz="14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海量连接与自动化运维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9512" y="123478"/>
            <a:ext cx="3645122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kumimoji="1" lang="zh-CN" altLang="en-US" sz="24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水务行业边缘计算架构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863980" y="710855"/>
            <a:ext cx="1008112" cy="31162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425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/>
              </a:rPr>
              <a:t>应用域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900590" y="1086792"/>
            <a:ext cx="864096" cy="53091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425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水务技术应用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41260" y="1102871"/>
            <a:ext cx="864096" cy="53091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425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水务业务运营</a:t>
            </a:r>
          </a:p>
        </p:txBody>
      </p:sp>
      <p:sp>
        <p:nvSpPr>
          <p:cNvPr id="10" name="矩形 9"/>
          <p:cNvSpPr/>
          <p:nvPr/>
        </p:nvSpPr>
        <p:spPr>
          <a:xfrm>
            <a:off x="2917217" y="1123739"/>
            <a:ext cx="720080" cy="432048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56068" y="1142902"/>
            <a:ext cx="720080" cy="432048"/>
          </a:xfrm>
          <a:prstGeom prst="rect">
            <a:avLst/>
          </a:prstGeom>
          <a:noFill/>
          <a:ln w="19050" cmpd="sng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63980" y="1612629"/>
            <a:ext cx="1080120" cy="31162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4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数据域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855868" y="2007581"/>
            <a:ext cx="1656184" cy="31162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425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数据分析与呈现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811954" y="2295032"/>
            <a:ext cx="1656184" cy="31162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425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数据聚合与互操作</a:t>
            </a:r>
          </a:p>
        </p:txBody>
      </p:sp>
      <p:sp>
        <p:nvSpPr>
          <p:cNvPr id="16" name="矩形 15"/>
          <p:cNvSpPr/>
          <p:nvPr/>
        </p:nvSpPr>
        <p:spPr>
          <a:xfrm>
            <a:off x="2855867" y="2026746"/>
            <a:ext cx="1512168" cy="288032"/>
          </a:xfrm>
          <a:prstGeom prst="rect">
            <a:avLst/>
          </a:prstGeom>
          <a:noFill/>
          <a:ln w="19050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855867" y="2314778"/>
            <a:ext cx="1512168" cy="288032"/>
          </a:xfrm>
          <a:prstGeom prst="rect">
            <a:avLst/>
          </a:prstGeom>
          <a:noFill/>
          <a:ln w="19050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43386" y="2131849"/>
            <a:ext cx="532762" cy="451215"/>
          </a:xfrm>
          <a:prstGeom prst="rect">
            <a:avLst/>
          </a:prstGeom>
          <a:noFill/>
          <a:ln w="19050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36090" y="2098785"/>
            <a:ext cx="648072" cy="53091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425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数据安全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863980" y="2727079"/>
            <a:ext cx="1008112" cy="31162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4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网络域</a:t>
            </a:r>
          </a:p>
        </p:txBody>
      </p:sp>
      <p:sp>
        <p:nvSpPr>
          <p:cNvPr id="21" name="矩形 20"/>
          <p:cNvSpPr/>
          <p:nvPr/>
        </p:nvSpPr>
        <p:spPr>
          <a:xfrm>
            <a:off x="2855869" y="3067471"/>
            <a:ext cx="1872208" cy="288032"/>
          </a:xfrm>
          <a:prstGeom prst="rect">
            <a:avLst/>
          </a:prstGeom>
          <a:noFill/>
          <a:ln w="19050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zh-CN" altLang="en-US" sz="1013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55869" y="3362737"/>
            <a:ext cx="1872208" cy="264444"/>
          </a:xfrm>
          <a:prstGeom prst="rect">
            <a:avLst/>
          </a:prstGeom>
          <a:noFill/>
          <a:ln w="19050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zh-CN" altLang="en-US" sz="1013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17159" y="3336828"/>
            <a:ext cx="1368152" cy="31162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4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实时连接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929747" y="3095060"/>
            <a:ext cx="648072" cy="53091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4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网络安全</a:t>
            </a:r>
          </a:p>
        </p:txBody>
      </p:sp>
      <p:sp>
        <p:nvSpPr>
          <p:cNvPr id="25" name="矩形 24"/>
          <p:cNvSpPr/>
          <p:nvPr/>
        </p:nvSpPr>
        <p:spPr>
          <a:xfrm>
            <a:off x="4929747" y="3118392"/>
            <a:ext cx="504056" cy="504056"/>
          </a:xfrm>
          <a:prstGeom prst="rect">
            <a:avLst/>
          </a:prstGeom>
          <a:noFill/>
          <a:ln w="19050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zh-CN" altLang="en-US" sz="1013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783860" y="3735190"/>
            <a:ext cx="2736304" cy="864096"/>
          </a:xfrm>
          <a:prstGeom prst="rect">
            <a:avLst/>
          </a:prstGeom>
          <a:solidFill>
            <a:srgbClr val="1141C1">
              <a:alpha val="9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r>
              <a:rPr kumimoji="1" lang="zh-CN" altLang="en-US" sz="1425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  <p:sp>
        <p:nvSpPr>
          <p:cNvPr id="27" name="矩形 26"/>
          <p:cNvSpPr/>
          <p:nvPr/>
        </p:nvSpPr>
        <p:spPr>
          <a:xfrm>
            <a:off x="2862306" y="4139157"/>
            <a:ext cx="1872208" cy="360040"/>
          </a:xfrm>
          <a:prstGeom prst="rect">
            <a:avLst/>
          </a:prstGeom>
          <a:noFill/>
          <a:ln w="19050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zh-CN" altLang="en-US" sz="1013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44100" y="4009795"/>
            <a:ext cx="648072" cy="53091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425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设备安全</a:t>
            </a:r>
          </a:p>
        </p:txBody>
      </p:sp>
      <p:sp>
        <p:nvSpPr>
          <p:cNvPr id="29" name="矩形 28"/>
          <p:cNvSpPr/>
          <p:nvPr/>
        </p:nvSpPr>
        <p:spPr>
          <a:xfrm>
            <a:off x="4944101" y="4023224"/>
            <a:ext cx="504056" cy="504056"/>
          </a:xfrm>
          <a:prstGeom prst="rect">
            <a:avLst/>
          </a:prstGeom>
          <a:noFill/>
          <a:ln w="19050" cmpd="sng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zh-CN" altLang="en-US" sz="1013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872755" y="3675599"/>
            <a:ext cx="1224136" cy="31162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425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设备域</a:t>
            </a:r>
          </a:p>
        </p:txBody>
      </p:sp>
      <p:sp>
        <p:nvSpPr>
          <p:cNvPr id="31" name="数据 26"/>
          <p:cNvSpPr/>
          <p:nvPr/>
        </p:nvSpPr>
        <p:spPr>
          <a:xfrm rot="10615910">
            <a:off x="5473396" y="704978"/>
            <a:ext cx="752366" cy="3864765"/>
          </a:xfrm>
          <a:prstGeom prst="flowChartInputOutput">
            <a:avLst/>
          </a:prstGeom>
          <a:solidFill>
            <a:schemeClr val="bg1">
              <a:alpha val="9000"/>
            </a:schemeClr>
          </a:solidFill>
          <a:ln w="19050" cmpd="sng">
            <a:solidFill>
              <a:srgbClr val="00ADEA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数据 79"/>
          <p:cNvSpPr/>
          <p:nvPr/>
        </p:nvSpPr>
        <p:spPr>
          <a:xfrm rot="10615910">
            <a:off x="6076463" y="673129"/>
            <a:ext cx="761662" cy="3866951"/>
          </a:xfrm>
          <a:prstGeom prst="flowChartInputOutput">
            <a:avLst/>
          </a:prstGeom>
          <a:solidFill>
            <a:schemeClr val="bg1">
              <a:alpha val="9000"/>
            </a:schemeClr>
          </a:solidFill>
          <a:ln w="19050" cmpd="sng">
            <a:solidFill>
              <a:srgbClr val="00ADEA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数据 80"/>
          <p:cNvSpPr/>
          <p:nvPr/>
        </p:nvSpPr>
        <p:spPr>
          <a:xfrm rot="10615910">
            <a:off x="6688451" y="642820"/>
            <a:ext cx="731021" cy="3860971"/>
          </a:xfrm>
          <a:prstGeom prst="flowChartInputOutput">
            <a:avLst/>
          </a:prstGeom>
          <a:solidFill>
            <a:schemeClr val="bg1">
              <a:alpha val="9000"/>
            </a:schemeClr>
          </a:solidFill>
          <a:ln w="19050" cmpd="sng">
            <a:solidFill>
              <a:srgbClr val="00ADEA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数据 81"/>
          <p:cNvSpPr/>
          <p:nvPr/>
        </p:nvSpPr>
        <p:spPr>
          <a:xfrm rot="10615910">
            <a:off x="7270976" y="611518"/>
            <a:ext cx="761662" cy="3863912"/>
          </a:xfrm>
          <a:prstGeom prst="flowChartInputOutput">
            <a:avLst/>
          </a:prstGeom>
          <a:solidFill>
            <a:schemeClr val="bg1">
              <a:alpha val="9000"/>
            </a:schemeClr>
          </a:solidFill>
          <a:ln w="19050" cmpd="sng">
            <a:solidFill>
              <a:srgbClr val="00ADEA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642094" y="2056439"/>
            <a:ext cx="403953" cy="1092742"/>
          </a:xfrm>
          <a:prstGeom prst="rect">
            <a:avLst/>
          </a:prstGeom>
          <a:noFill/>
        </p:spPr>
        <p:txBody>
          <a:bodyPr vert="eaVert" wrap="square" lIns="91438" tIns="45719" rIns="91438" bIns="45719" rtlCol="0">
            <a:spAutoFit/>
          </a:bodyPr>
          <a:lstStyle/>
          <a:p>
            <a:r>
              <a:rPr kumimoji="1" lang="zh-CN" altLang="en-US" sz="1425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网       络 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255317" y="1852088"/>
            <a:ext cx="403953" cy="1080120"/>
          </a:xfrm>
          <a:prstGeom prst="rect">
            <a:avLst/>
          </a:prstGeom>
          <a:noFill/>
        </p:spPr>
        <p:txBody>
          <a:bodyPr vert="eaVert" wrap="square" lIns="91438" tIns="45719" rIns="91438" bIns="45719" rtlCol="0">
            <a:spAutoFit/>
          </a:bodyPr>
          <a:lstStyle/>
          <a:p>
            <a:r>
              <a:rPr kumimoji="1" lang="zh-CN" altLang="en-US" sz="1425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计       算 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822220" y="1646960"/>
            <a:ext cx="403953" cy="1080120"/>
          </a:xfrm>
          <a:prstGeom prst="rect">
            <a:avLst/>
          </a:prstGeom>
          <a:noFill/>
        </p:spPr>
        <p:txBody>
          <a:bodyPr vert="eaVert" wrap="square" lIns="91438" tIns="45719" rIns="91438" bIns="45719" rtlCol="0">
            <a:spAutoFit/>
          </a:bodyPr>
          <a:lstStyle/>
          <a:p>
            <a:r>
              <a:rPr kumimoji="1" lang="zh-CN" altLang="en-US" sz="1425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存       储 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404688" y="1467521"/>
            <a:ext cx="403953" cy="1080120"/>
          </a:xfrm>
          <a:prstGeom prst="rect">
            <a:avLst/>
          </a:prstGeom>
          <a:noFill/>
        </p:spPr>
        <p:txBody>
          <a:bodyPr vert="eaVert" wrap="square" lIns="91438" tIns="45719" rIns="91438" bIns="45719" rtlCol="0">
            <a:spAutoFit/>
          </a:bodyPr>
          <a:lstStyle/>
          <a:p>
            <a:r>
              <a:rPr kumimoji="1" lang="zh-CN" altLang="en-US" sz="1425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应       用 </a:t>
            </a:r>
          </a:p>
        </p:txBody>
      </p:sp>
      <p:sp>
        <p:nvSpPr>
          <p:cNvPr id="39" name="Cloud 169"/>
          <p:cNvSpPr/>
          <p:nvPr/>
        </p:nvSpPr>
        <p:spPr>
          <a:xfrm rot="10800000">
            <a:off x="551614" y="1934992"/>
            <a:ext cx="1178135" cy="1032748"/>
          </a:xfrm>
          <a:prstGeom prst="cloud">
            <a:avLst/>
          </a:prstGeom>
          <a:solidFill>
            <a:sysClr val="window" lastClr="FFFFFF"/>
          </a:solidFill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lIns="91438" tIns="45719" rIns="91438" bIns="45719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265"/>
            <a:endParaRPr lang="en-US" sz="15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30768" y="2244218"/>
            <a:ext cx="1152128" cy="46166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kumimoji="1" lang="zh-CN" altLang="en-US" sz="12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  云端应用</a:t>
            </a:r>
            <a:endParaRPr kumimoji="1" lang="en-US" altLang="zh-CN" sz="12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r>
              <a:rPr kumimoji="1" lang="zh-CN" altLang="en-US" sz="12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上位机应用</a:t>
            </a:r>
          </a:p>
        </p:txBody>
      </p:sp>
      <p:sp>
        <p:nvSpPr>
          <p:cNvPr id="41" name="左箭头 40"/>
          <p:cNvSpPr/>
          <p:nvPr/>
        </p:nvSpPr>
        <p:spPr>
          <a:xfrm>
            <a:off x="1919764" y="2223024"/>
            <a:ext cx="648072" cy="504056"/>
          </a:xfrm>
          <a:prstGeom prst="leftArrow">
            <a:avLst/>
          </a:prstGeom>
          <a:solidFill>
            <a:srgbClr val="1882DD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kumimoji="1" lang="zh-CN" altLang="en-US" sz="1013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66" y="-40299"/>
            <a:ext cx="1292173" cy="8875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65805" y="4187091"/>
            <a:ext cx="1646922" cy="49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3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</a:p>
          <a:p>
            <a:pPr algn="l"/>
            <a:endParaRPr 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774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 2">
      <a:dk1>
        <a:srgbClr val="AE0D35"/>
      </a:dk1>
      <a:lt1>
        <a:srgbClr val="EA0028"/>
      </a:lt1>
      <a:dk2>
        <a:srgbClr val="E5005E"/>
      </a:dk2>
      <a:lt2>
        <a:srgbClr val="F4A000"/>
      </a:lt2>
      <a:accent1>
        <a:srgbClr val="FBE500"/>
      </a:accent1>
      <a:accent2>
        <a:srgbClr val="232323"/>
      </a:accent2>
      <a:accent3>
        <a:srgbClr val="666666"/>
      </a:accent3>
      <a:accent4>
        <a:srgbClr val="919191"/>
      </a:accent4>
      <a:accent5>
        <a:srgbClr val="C4C4C4"/>
      </a:accent5>
      <a:accent6>
        <a:srgbClr val="C4C4C4"/>
      </a:accent6>
      <a:hlink>
        <a:srgbClr val="EBE2DA"/>
      </a:hlink>
      <a:folHlink>
        <a:srgbClr val="F0F8F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>
            <a:solidFill>
              <a:srgbClr val="1D1D1B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Custom Design">
  <a:themeElements>
    <a:clrScheme name="HW">
      <a:dk1>
        <a:srgbClr val="CF202F"/>
      </a:dk1>
      <a:lt1>
        <a:srgbClr val="F7991C"/>
      </a:lt1>
      <a:dk2>
        <a:srgbClr val="EC1567"/>
      </a:dk2>
      <a:lt2>
        <a:srgbClr val="AB1C3E"/>
      </a:lt2>
      <a:accent1>
        <a:srgbClr val="63322F"/>
      </a:accent1>
      <a:accent2>
        <a:srgbClr val="FBE109"/>
      </a:accent2>
      <a:accent3>
        <a:srgbClr val="F47F74"/>
      </a:accent3>
      <a:accent4>
        <a:srgbClr val="7BCCBE"/>
      </a:accent4>
      <a:accent5>
        <a:srgbClr val="83C886"/>
      </a:accent5>
      <a:accent6>
        <a:srgbClr val="FFF7DA"/>
      </a:accent6>
      <a:hlink>
        <a:srgbClr val="EBE2DA"/>
      </a:hlink>
      <a:folHlink>
        <a:srgbClr val="F0F8F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5269</TotalTime>
  <Words>1223</Words>
  <Application>Microsoft Office PowerPoint</Application>
  <PresentationFormat>全屏显示(16:9)</PresentationFormat>
  <Paragraphs>358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19</vt:i4>
      </vt:variant>
    </vt:vector>
  </HeadingPairs>
  <TitlesOfParts>
    <vt:vector size="45" baseType="lpstr">
      <vt:lpstr>Akkurat Pro</vt:lpstr>
      <vt:lpstr>Avenir Book</vt:lpstr>
      <vt:lpstr>Franklin Gothic Book</vt:lpstr>
      <vt:lpstr>FZLanTingHei-M-GBK</vt:lpstr>
      <vt:lpstr>Gotham</vt:lpstr>
      <vt:lpstr>Heiti SC Light</vt:lpstr>
      <vt:lpstr>Helvetica Light</vt:lpstr>
      <vt:lpstr>等线</vt:lpstr>
      <vt:lpstr>等线 Light</vt:lpstr>
      <vt:lpstr>方正兰亭粗黑_GBK</vt:lpstr>
      <vt:lpstr>方正兰亭粗黑简体</vt:lpstr>
      <vt:lpstr>黑体</vt:lpstr>
      <vt:lpstr>微软雅黑</vt:lpstr>
      <vt:lpstr>微软雅黑</vt:lpstr>
      <vt:lpstr>Arial</vt:lpstr>
      <vt:lpstr>Calibri</vt:lpstr>
      <vt:lpstr>Calibri Light</vt:lpstr>
      <vt:lpstr>Franklin Gothic Medium</vt:lpstr>
      <vt:lpstr>Wingdings</vt:lpstr>
      <vt:lpstr>Office Theme</vt:lpstr>
      <vt:lpstr>1_Custom Design</vt:lpstr>
      <vt:lpstr>5_Custom Design</vt:lpstr>
      <vt:lpstr>3_Custom Design</vt:lpstr>
      <vt:lpstr>4_Custom Design</vt:lpstr>
      <vt:lpstr>2_Custom Design</vt:lpstr>
      <vt:lpstr>Office 主题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Ruanbinfeng</cp:lastModifiedBy>
  <cp:revision>696</cp:revision>
  <dcterms:created xsi:type="dcterms:W3CDTF">2018-06-21T13:34:14Z</dcterms:created>
  <dcterms:modified xsi:type="dcterms:W3CDTF">2018-09-30T10:38:33Z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(3)6kfmyL8D1gTNNIOAqww0HTxrBZNngOltL17QzNxSXrRdX4OlaFXDUtEFjPM5R41KKREPi9L1
BQdfvCFCUsIg7tUqqyiP53tLL4RWap8oYlLtQO0SWf2VeP59fnwpI0FSXE7mDzYo2ozpeKmN
3OnaKHQN74i7opuVEXGTlFxwL9BMFL6IkOglsqZ7OFien9eT6WSrlfV7qMZHi7fADCoFBgIT
W+c51gaDMLLlV4nT6P</vt:lpwstr>
  </property>
  <property fmtid="{D5CDD505-2E9C-101B-9397-08002B2CF9AE}" pid="3" name="_2015_ms_pID_7253431">
    <vt:lpwstr>To5wo1eJfxK7VKMwkAV94bAaqMC8DdKVKni8ZOkEt2DjFB36pSRaz4
sX0KpE3m+2g9iwdMzRd/CioVH4itTq54564xfkm3EEa/F8b8RTxJJ2qd0lfe7OJOP2sTgTU0
6tuiK84tDtFXo+PMeZgWF5AXku2ECNd9zw5WbX4f7JM6R/+n2FsRxEfjwc4Yhf+d9ARo655L
0PvcpmVNOv0dOiS6km7W+eScWlPB6nvQpOmf</vt:lpwstr>
  </property>
  <property fmtid="{D5CDD505-2E9C-101B-9397-08002B2CF9AE}" pid="4" name="_2015_ms_pID_7253432">
    <vt:lpwstr>ng==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1538302213</vt:lpwstr>
  </property>
</Properties>
</file>